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0" r:id="rId1"/>
  </p:sldMasterIdLst>
  <p:notesMasterIdLst>
    <p:notesMasterId r:id="rId28"/>
  </p:notesMasterIdLst>
  <p:sldIdLst>
    <p:sldId id="256" r:id="rId2"/>
    <p:sldId id="273" r:id="rId3"/>
    <p:sldId id="258" r:id="rId4"/>
    <p:sldId id="259" r:id="rId5"/>
    <p:sldId id="272" r:id="rId6"/>
    <p:sldId id="261" r:id="rId7"/>
    <p:sldId id="274" r:id="rId8"/>
    <p:sldId id="264" r:id="rId9"/>
    <p:sldId id="266" r:id="rId10"/>
    <p:sldId id="275" r:id="rId11"/>
    <p:sldId id="276" r:id="rId12"/>
    <p:sldId id="267" r:id="rId13"/>
    <p:sldId id="280" r:id="rId14"/>
    <p:sldId id="281" r:id="rId15"/>
    <p:sldId id="282" r:id="rId16"/>
    <p:sldId id="286" r:id="rId17"/>
    <p:sldId id="287" r:id="rId18"/>
    <p:sldId id="288" r:id="rId19"/>
    <p:sldId id="279" r:id="rId20"/>
    <p:sldId id="283" r:id="rId21"/>
    <p:sldId id="284" r:id="rId22"/>
    <p:sldId id="285" r:id="rId23"/>
    <p:sldId id="277" r:id="rId24"/>
    <p:sldId id="278" r:id="rId25"/>
    <p:sldId id="270" r:id="rId26"/>
    <p:sldId id="271"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300"/>
    <p:restoredTop sz="62317"/>
  </p:normalViewPr>
  <p:slideViewPr>
    <p:cSldViewPr snapToGrid="0" snapToObjects="1">
      <p:cViewPr varScale="1">
        <p:scale>
          <a:sx n="103" d="100"/>
          <a:sy n="103" d="100"/>
        </p:scale>
        <p:origin x="1608" y="1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230E92-4B24-774D-823D-2D6E6728DD41}" type="datetimeFigureOut">
              <a:rPr kumimoji="1" lang="zh-CN" altLang="en-US" smtClean="0"/>
              <a:t>2021/8/13</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6B82D-A76E-DE49-8523-A6BCA36651AD}" type="slidenum">
              <a:rPr kumimoji="1" lang="zh-CN" altLang="en-US" smtClean="0"/>
              <a:t>‹#›</a:t>
            </a:fld>
            <a:endParaRPr kumimoji="1" lang="zh-CN" altLang="en-US"/>
          </a:p>
        </p:txBody>
      </p:sp>
    </p:spTree>
    <p:extLst>
      <p:ext uri="{BB962C8B-B14F-4D97-AF65-F5344CB8AC3E}">
        <p14:creationId xmlns:p14="http://schemas.microsoft.com/office/powerpoint/2010/main" val="39499182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github.com/oracle/graal/blob/master/substratevm/LIMITATIONS.md#user-content-reflection"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oracle.com/technetwork/oracle-labs/program-language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algn="l" defTabSz="914400" rtl="0" eaLnBrk="1" latinLnBrk="0" hangingPunct="1"/>
            <a:r>
              <a:rPr lang="en-US" altLang="zh-CN" sz="1200" kern="1200" dirty="0">
                <a:solidFill>
                  <a:schemeClr val="tx1"/>
                </a:solidFill>
                <a:latin typeface="+mn-lt"/>
                <a:ea typeface="+mn-ea"/>
                <a:cs typeface="+mn-cs"/>
              </a:rPr>
              <a:t>1.</a:t>
            </a:r>
            <a:r>
              <a:rPr lang="zh-CN" altLang="en-US" sz="1200" kern="1200" dirty="0">
                <a:solidFill>
                  <a:schemeClr val="tx1"/>
                </a:solidFill>
                <a:latin typeface="+mn-lt"/>
                <a:ea typeface="+mn-ea"/>
                <a:cs typeface="+mn-cs"/>
              </a:rPr>
              <a:t> </a:t>
            </a:r>
            <a:r>
              <a:rPr lang="en-US" altLang="zh-CN" sz="1200" kern="1200" dirty="0">
                <a:solidFill>
                  <a:schemeClr val="tx1"/>
                </a:solidFill>
                <a:latin typeface="+mn-lt"/>
                <a:ea typeface="+mn-ea"/>
                <a:cs typeface="+mn-cs"/>
              </a:rPr>
              <a:t>Java</a:t>
            </a:r>
            <a:r>
              <a:rPr lang="zh-CN" altLang="en-US" sz="1200" kern="1200" dirty="0">
                <a:solidFill>
                  <a:schemeClr val="tx1"/>
                </a:solidFill>
                <a:latin typeface="+mn-lt"/>
                <a:ea typeface="+mn-ea"/>
                <a:cs typeface="+mn-cs"/>
              </a:rPr>
              <a:t>跨平台性重复和</a:t>
            </a:r>
            <a:r>
              <a:rPr lang="en-US" altLang="zh-CN" sz="1200" kern="1200" dirty="0">
                <a:solidFill>
                  <a:schemeClr val="tx1"/>
                </a:solidFill>
                <a:latin typeface="+mn-lt"/>
                <a:ea typeface="+mn-ea"/>
                <a:cs typeface="+mn-cs"/>
              </a:rPr>
              <a:t>docker</a:t>
            </a:r>
            <a:r>
              <a:rPr lang="zh-CN" altLang="en-US" sz="1200" kern="1200" dirty="0">
                <a:solidFill>
                  <a:schemeClr val="tx1"/>
                </a:solidFill>
                <a:latin typeface="+mn-lt"/>
                <a:ea typeface="+mn-ea"/>
                <a:cs typeface="+mn-cs"/>
              </a:rPr>
              <a:t>在一起就显得重复和臃肿 </a:t>
            </a:r>
            <a:r>
              <a:rPr lang="en" altLang="zh-CN" sz="1200" kern="1200" dirty="0">
                <a:solidFill>
                  <a:schemeClr val="tx1"/>
                </a:solidFill>
                <a:latin typeface="+mn-lt"/>
                <a:ea typeface="+mn-ea"/>
                <a:cs typeface="+mn-cs"/>
              </a:rPr>
              <a:t>Write once, run anywhere</a:t>
            </a:r>
            <a:r>
              <a:rPr lang="zh-CN" altLang="en" sz="1200" kern="1200" dirty="0">
                <a:solidFill>
                  <a:schemeClr val="tx1"/>
                </a:solidFill>
                <a:latin typeface="+mn-lt"/>
                <a:ea typeface="+mn-ea"/>
                <a:cs typeface="+mn-cs"/>
              </a:rPr>
              <a:t>和</a:t>
            </a:r>
            <a:r>
              <a:rPr lang="en" altLang="zh-CN" sz="1200" kern="1200" dirty="0">
                <a:solidFill>
                  <a:schemeClr val="tx1"/>
                </a:solidFill>
                <a:latin typeface="+mn-lt"/>
                <a:ea typeface="+mn-ea"/>
                <a:cs typeface="+mn-cs"/>
              </a:rPr>
              <a:t>Build once</a:t>
            </a:r>
            <a:r>
              <a:rPr lang="zh-CN" altLang="en" sz="1200" kern="1200" dirty="0">
                <a:solidFill>
                  <a:schemeClr val="tx1"/>
                </a:solidFill>
                <a:latin typeface="+mn-lt"/>
                <a:ea typeface="+mn-ea"/>
                <a:cs typeface="+mn-cs"/>
              </a:rPr>
              <a:t>，</a:t>
            </a:r>
            <a:r>
              <a:rPr lang="en" altLang="zh-CN" sz="1200" kern="1200" dirty="0">
                <a:solidFill>
                  <a:schemeClr val="tx1"/>
                </a:solidFill>
                <a:latin typeface="+mn-lt"/>
                <a:ea typeface="+mn-ea"/>
                <a:cs typeface="+mn-cs"/>
              </a:rPr>
              <a:t>Run anywhere</a:t>
            </a:r>
            <a:r>
              <a:rPr lang="zh-CN" altLang="en-US" sz="1200" kern="1200" dirty="0">
                <a:solidFill>
                  <a:schemeClr val="tx1"/>
                </a:solidFill>
                <a:latin typeface="+mn-lt"/>
                <a:ea typeface="+mn-ea"/>
                <a:cs typeface="+mn-cs"/>
              </a:rPr>
              <a:t>在某种意义上是重复的</a:t>
            </a:r>
            <a:endParaRPr lang="en-US" altLang="zh-CN" sz="1200" kern="1200" dirty="0">
              <a:solidFill>
                <a:schemeClr val="tx1"/>
              </a:solidFill>
              <a:latin typeface="+mn-lt"/>
              <a:ea typeface="+mn-ea"/>
              <a:cs typeface="+mn-cs"/>
            </a:endParaRPr>
          </a:p>
          <a:p>
            <a:pPr marL="0" algn="l" defTabSz="914400" rtl="0" eaLnBrk="1" latinLnBrk="0" hangingPunct="1"/>
            <a:endParaRPr lang="zh-CN" altLang="en-US" sz="1200" kern="1200" dirty="0">
              <a:solidFill>
                <a:schemeClr val="tx1"/>
              </a:solidFill>
              <a:latin typeface="+mn-lt"/>
              <a:ea typeface="+mn-ea"/>
              <a:cs typeface="+mn-cs"/>
            </a:endParaRPr>
          </a:p>
          <a:p>
            <a:pPr marL="0" algn="l" defTabSz="914400" rtl="0" eaLnBrk="1" latinLnBrk="0" hangingPunct="1"/>
            <a:r>
              <a:rPr lang="en-US" altLang="zh-CN" sz="1200" kern="1200" dirty="0">
                <a:solidFill>
                  <a:schemeClr val="tx1"/>
                </a:solidFill>
                <a:latin typeface="+mn-lt"/>
                <a:ea typeface="+mn-ea"/>
                <a:cs typeface="+mn-cs"/>
              </a:rPr>
              <a:t>2.</a:t>
            </a:r>
            <a:r>
              <a:rPr lang="zh-CN" altLang="en-US" sz="1200" kern="1200" dirty="0">
                <a:solidFill>
                  <a:schemeClr val="tx1"/>
                </a:solidFill>
                <a:latin typeface="+mn-lt"/>
                <a:ea typeface="+mn-ea"/>
                <a:cs typeface="+mn-cs"/>
              </a:rPr>
              <a:t> 应用启动慢内存大： </a:t>
            </a:r>
            <a:r>
              <a:rPr lang="en" altLang="zh-CN" sz="1200" kern="1200" dirty="0">
                <a:solidFill>
                  <a:schemeClr val="tx1"/>
                </a:solidFill>
                <a:latin typeface="+mn-lt"/>
                <a:ea typeface="+mn-ea"/>
                <a:cs typeface="+mn-cs"/>
              </a:rPr>
              <a:t>JVM </a:t>
            </a:r>
            <a:r>
              <a:rPr lang="zh-CN" altLang="en-US" sz="1200" kern="1200" dirty="0">
                <a:solidFill>
                  <a:schemeClr val="tx1"/>
                </a:solidFill>
                <a:latin typeface="+mn-lt"/>
                <a:ea typeface="+mn-ea"/>
                <a:cs typeface="+mn-cs"/>
              </a:rPr>
              <a:t>虚拟机启动时需要做环境的初始化、预加载大量的类、初始化线程等等</a:t>
            </a:r>
            <a:r>
              <a:rPr lang="en-US" altLang="zh-CN" sz="1200" kern="1200" dirty="0">
                <a:solidFill>
                  <a:schemeClr val="tx1"/>
                </a:solidFill>
                <a:latin typeface="+mn-lt"/>
                <a:ea typeface="+mn-ea"/>
                <a:cs typeface="+mn-cs"/>
              </a:rPr>
              <a:t>,</a:t>
            </a:r>
            <a:r>
              <a:rPr lang="zh-CN" altLang="en-US" sz="1200" kern="1200" dirty="0">
                <a:solidFill>
                  <a:schemeClr val="tx1"/>
                </a:solidFill>
                <a:latin typeface="+mn-lt"/>
                <a:ea typeface="+mn-ea"/>
                <a:cs typeface="+mn-cs"/>
              </a:rPr>
              <a:t>本地开发和线上都不友好</a:t>
            </a:r>
            <a:endParaRPr lang="en-US" altLang="zh-CN" sz="1200" kern="1200" dirty="0">
              <a:solidFill>
                <a:schemeClr val="tx1"/>
              </a:solidFill>
              <a:latin typeface="+mn-lt"/>
              <a:ea typeface="+mn-ea"/>
              <a:cs typeface="+mn-cs"/>
            </a:endParaRPr>
          </a:p>
          <a:p>
            <a:pPr marL="0" algn="l" defTabSz="914400" rtl="0" eaLnBrk="1" latinLnBrk="0" hangingPunct="1"/>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latin typeface="+mn-lt"/>
                <a:ea typeface="+mn-ea"/>
                <a:cs typeface="+mn-cs"/>
              </a:rPr>
              <a:t>3.</a:t>
            </a:r>
            <a:r>
              <a:rPr lang="zh-CN" altLang="en-US" sz="1200" kern="1200" dirty="0">
                <a:solidFill>
                  <a:schemeClr val="tx1"/>
                </a:solidFill>
                <a:latin typeface="+mn-lt"/>
                <a:ea typeface="+mn-ea"/>
                <a:cs typeface="+mn-cs"/>
              </a:rPr>
              <a:t> </a:t>
            </a:r>
            <a:r>
              <a:rPr lang="en-US" altLang="zh-CN" sz="1200" kern="1200" dirty="0">
                <a:solidFill>
                  <a:schemeClr val="tx1"/>
                </a:solidFill>
                <a:latin typeface="+mn-lt"/>
                <a:ea typeface="+mn-ea"/>
                <a:cs typeface="+mn-cs"/>
              </a:rPr>
              <a:t>jar</a:t>
            </a:r>
            <a:r>
              <a:rPr lang="zh-CN" altLang="en-US" sz="1200" kern="1200" dirty="0">
                <a:solidFill>
                  <a:schemeClr val="tx1"/>
                </a:solidFill>
                <a:latin typeface="+mn-lt"/>
                <a:ea typeface="+mn-ea"/>
                <a:cs typeface="+mn-cs"/>
              </a:rPr>
              <a:t>包大，镜像大 由于镜像的分层设计</a:t>
            </a:r>
            <a:r>
              <a:rPr lang="en-US" altLang="zh-CN" sz="1200" kern="1200" dirty="0">
                <a:solidFill>
                  <a:schemeClr val="tx1"/>
                </a:solidFill>
                <a:latin typeface="+mn-lt"/>
                <a:ea typeface="+mn-ea"/>
                <a:cs typeface="+mn-cs"/>
              </a:rPr>
              <a:t>uber-jar</a:t>
            </a:r>
            <a:r>
              <a:rPr lang="zh-CN" altLang="en-US" sz="1200" kern="1200" dirty="0">
                <a:solidFill>
                  <a:schemeClr val="tx1"/>
                </a:solidFill>
                <a:latin typeface="+mn-lt"/>
                <a:ea typeface="+mn-ea"/>
                <a:cs typeface="+mn-cs"/>
              </a:rPr>
              <a:t> </a:t>
            </a:r>
            <a:r>
              <a:rPr lang="en-US" altLang="zh-CN" sz="1200" kern="1200" dirty="0">
                <a:solidFill>
                  <a:schemeClr val="tx1"/>
                </a:solidFill>
                <a:latin typeface="+mn-lt"/>
                <a:ea typeface="+mn-ea"/>
                <a:cs typeface="+mn-cs"/>
              </a:rPr>
              <a:t>+</a:t>
            </a:r>
            <a:r>
              <a:rPr lang="zh-CN" altLang="en-US" sz="1200" kern="1200" dirty="0">
                <a:solidFill>
                  <a:schemeClr val="tx1"/>
                </a:solidFill>
                <a:latin typeface="+mn-lt"/>
                <a:ea typeface="+mn-ea"/>
                <a:cs typeface="+mn-cs"/>
              </a:rPr>
              <a:t>虚拟机和标准类库 空间占用大，</a:t>
            </a:r>
            <a:r>
              <a:rPr lang="en" altLang="zh-CN" sz="1200" kern="1200" dirty="0">
                <a:solidFill>
                  <a:schemeClr val="tx1"/>
                </a:solidFill>
                <a:latin typeface="+mn-lt"/>
                <a:ea typeface="+mn-ea"/>
                <a:cs typeface="+mn-cs"/>
              </a:rPr>
              <a:t>alpine</a:t>
            </a:r>
            <a:r>
              <a:rPr lang="en-US" altLang="zh-CN" sz="1200" kern="1200" dirty="0">
                <a:solidFill>
                  <a:schemeClr val="tx1"/>
                </a:solidFill>
                <a:latin typeface="+mn-lt"/>
                <a:ea typeface="+mn-ea"/>
                <a:cs typeface="+mn-cs"/>
              </a:rPr>
              <a:t>8</a:t>
            </a:r>
            <a:r>
              <a:rPr lang="zh-CN" altLang="en-US" sz="1200" kern="1200" dirty="0">
                <a:solidFill>
                  <a:schemeClr val="tx1"/>
                </a:solidFill>
                <a:latin typeface="+mn-lt"/>
                <a:ea typeface="+mn-ea"/>
                <a:cs typeface="+mn-cs"/>
              </a:rPr>
              <a:t>最少</a:t>
            </a: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latin typeface="+mn-lt"/>
                <a:ea typeface="+mn-ea"/>
                <a:cs typeface="+mn-cs"/>
              </a:rPr>
              <a:t>5.</a:t>
            </a:r>
            <a:r>
              <a:rPr lang="zh-CN" altLang="en-US" sz="1200" kern="1200" dirty="0">
                <a:solidFill>
                  <a:schemeClr val="tx1"/>
                </a:solidFill>
                <a:latin typeface="+mn-lt"/>
                <a:ea typeface="+mn-ea"/>
                <a:cs typeface="+mn-cs"/>
              </a:rPr>
              <a:t> 哪怕再小的</a:t>
            </a:r>
            <a:r>
              <a:rPr lang="en" altLang="zh-CN" sz="1200" kern="1200" dirty="0">
                <a:solidFill>
                  <a:schemeClr val="tx1"/>
                </a:solidFill>
                <a:latin typeface="+mn-lt"/>
                <a:ea typeface="+mn-ea"/>
                <a:cs typeface="+mn-cs"/>
              </a:rPr>
              <a:t>Java</a:t>
            </a:r>
            <a:r>
              <a:rPr lang="zh-CN" altLang="en-US" sz="1200" kern="1200" dirty="0">
                <a:solidFill>
                  <a:schemeClr val="tx1"/>
                </a:solidFill>
                <a:latin typeface="+mn-lt"/>
                <a:ea typeface="+mn-ea"/>
                <a:cs typeface="+mn-cs"/>
              </a:rPr>
              <a:t>程序也要带着完整的虚拟机和标准类库，使得镜像拉取和容器创建效率降低，进而使整个容器生命周期拉长，使得容器的冷启动时间很难缩短</a:t>
            </a: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latin typeface="+mn-lt"/>
                <a:ea typeface="+mn-ea"/>
                <a:cs typeface="+mn-cs"/>
              </a:rPr>
              <a:t>1.</a:t>
            </a:r>
            <a:r>
              <a:rPr lang="zh-CN" altLang="en-US" sz="1200" kern="1200" dirty="0">
                <a:solidFill>
                  <a:schemeClr val="tx1"/>
                </a:solidFill>
                <a:latin typeface="+mn-lt"/>
                <a:ea typeface="+mn-ea"/>
                <a:cs typeface="+mn-cs"/>
              </a:rPr>
              <a:t> 云原生是大趋势，尤其和微服务更配，最新的服务网格，云原生强调自动化以提升能够开发效率和运维效率，扩缩容快速上线下线，服务治理，监控</a:t>
            </a: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latin typeface="+mn-lt"/>
                <a:ea typeface="+mn-ea"/>
                <a:cs typeface="+mn-cs"/>
              </a:rPr>
              <a:t>2.</a:t>
            </a:r>
            <a:r>
              <a:rPr lang="zh-CN" altLang="en-US" sz="1200" kern="1200" dirty="0">
                <a:solidFill>
                  <a:schemeClr val="tx1"/>
                </a:solidFill>
                <a:latin typeface="+mn-lt"/>
                <a:ea typeface="+mn-ea"/>
                <a:cs typeface="+mn-cs"/>
              </a:rPr>
              <a:t> </a:t>
            </a:r>
            <a:r>
              <a:rPr kumimoji="1" lang="zh-CN" altLang="en-US" dirty="0"/>
              <a:t>函数计算</a:t>
            </a:r>
            <a:r>
              <a:rPr lang="zh-CN" altLang="en-US" sz="1200" b="0" i="0" kern="1200" dirty="0">
                <a:solidFill>
                  <a:schemeClr val="tx1"/>
                </a:solidFill>
                <a:effectLst/>
                <a:latin typeface="+mn-lt"/>
                <a:ea typeface="+mn-ea"/>
                <a:cs typeface="+mn-cs"/>
              </a:rPr>
              <a:t>事件驱动架构三高，弹性，高故障恢复，降低研发运维成本</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 </a:t>
            </a:r>
            <a:r>
              <a:rPr lang="en" altLang="zh-CN" sz="1200" kern="1200" dirty="0">
                <a:solidFill>
                  <a:schemeClr val="tx1"/>
                </a:solidFill>
                <a:latin typeface="+mn-lt"/>
                <a:ea typeface="+mn-ea"/>
                <a:cs typeface="+mn-cs"/>
              </a:rPr>
              <a:t>DevOps</a:t>
            </a:r>
            <a:r>
              <a:rPr lang="zh-CN" altLang="en-US" sz="1200" kern="1200" dirty="0">
                <a:solidFill>
                  <a:schemeClr val="tx1"/>
                </a:solidFill>
                <a:latin typeface="+mn-lt"/>
                <a:ea typeface="+mn-ea"/>
                <a:cs typeface="+mn-cs"/>
              </a:rPr>
              <a:t> 更友好更敏捷，高效</a:t>
            </a:r>
            <a:endParaRPr lang="en-US" altLang="zh-CN" sz="1200" kern="1200" dirty="0">
              <a:solidFill>
                <a:schemeClr val="tx1"/>
              </a:solidFill>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lain" startAt="4"/>
              <a:tabLst/>
              <a:defRPr/>
            </a:pPr>
            <a:endParaRPr lang="en-US" altLang="zh-CN" sz="1200" kern="1200" dirty="0">
              <a:solidFill>
                <a:schemeClr val="tx1"/>
              </a:solidFill>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lain" startAt="4"/>
              <a:tabLst/>
              <a:defRPr/>
            </a:pPr>
            <a:r>
              <a:rPr lang="zh-CN" altLang="en-US" sz="1200" kern="1200" dirty="0">
                <a:solidFill>
                  <a:schemeClr val="tx1"/>
                </a:solidFill>
                <a:latin typeface="+mn-lt"/>
                <a:ea typeface="+mn-ea"/>
                <a:cs typeface="+mn-cs"/>
              </a:rPr>
              <a:t>脱离</a:t>
            </a:r>
            <a:r>
              <a:rPr lang="zh-CN" altLang="en-US" dirty="0"/>
              <a:t>虚拟机和标准类库，契合底层操作系统或机器</a:t>
            </a:r>
            <a:endParaRPr lang="zh-CN" altLang="en-US" sz="1200" kern="1200" dirty="0">
              <a:solidFill>
                <a:schemeClr val="tx1"/>
              </a:solidFill>
              <a:latin typeface="+mn-lt"/>
              <a:ea typeface="+mn-ea"/>
              <a:cs typeface="+mn-cs"/>
            </a:endParaRPr>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2</a:t>
            </a:fld>
            <a:endParaRPr kumimoji="1" lang="zh-CN" altLang="en-US"/>
          </a:p>
        </p:txBody>
      </p:sp>
    </p:spTree>
    <p:extLst>
      <p:ext uri="{BB962C8B-B14F-4D97-AF65-F5344CB8AC3E}">
        <p14:creationId xmlns:p14="http://schemas.microsoft.com/office/powerpoint/2010/main" val="1541508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编程模型</a:t>
            </a:r>
            <a:br>
              <a:rPr lang="zh-CN" altLang="en-US" dirty="0"/>
            </a:br>
            <a:endParaRPr lang="zh-CN" altLang="en-US" dirty="0"/>
          </a:p>
          <a:p>
            <a:pPr lvl="1"/>
            <a:r>
              <a:rPr lang="zh-CN" altLang="en-US" dirty="0"/>
              <a:t>命令式</a:t>
            </a:r>
            <a:br>
              <a:rPr lang="zh-CN" altLang="en-US" dirty="0"/>
            </a:br>
            <a:endParaRPr lang="zh-CN" altLang="en-US" dirty="0"/>
          </a:p>
          <a:p>
            <a:pPr lvl="1"/>
            <a:r>
              <a:rPr lang="zh-CN" altLang="en-US" dirty="0"/>
              <a:t>响应式</a:t>
            </a:r>
            <a:br>
              <a:rPr lang="zh-CN" altLang="en-US" dirty="0"/>
            </a:br>
            <a:endParaRPr lang="zh-CN" altLang="en-US" dirty="0"/>
          </a:p>
          <a:p>
            <a:pPr lvl="2"/>
            <a:r>
              <a:rPr lang="en" altLang="zh-CN" dirty="0" err="1"/>
              <a:t>Vert.x</a:t>
            </a:r>
            <a:br>
              <a:rPr lang="en" altLang="zh-CN" dirty="0"/>
            </a:br>
            <a:endParaRPr lang="en" altLang="zh-CN" dirty="0"/>
          </a:p>
          <a:p>
            <a:pPr lvl="2"/>
            <a:r>
              <a:rPr lang="en" altLang="zh-CN" dirty="0"/>
              <a:t>Reactive</a:t>
            </a:r>
            <a:br>
              <a:rPr lang="en" altLang="zh-CN" dirty="0"/>
            </a:br>
            <a:endParaRPr lang="en" altLang="zh-CN" dirty="0"/>
          </a:p>
          <a:p>
            <a:r>
              <a:rPr lang="zh-CN" altLang="en-US" dirty="0"/>
              <a:t>组件</a:t>
            </a:r>
            <a:br>
              <a:rPr lang="zh-CN" altLang="en-US" dirty="0"/>
            </a:br>
            <a:endParaRPr lang="zh-CN" altLang="en-US" dirty="0"/>
          </a:p>
          <a:p>
            <a:pPr lvl="1"/>
            <a:r>
              <a:rPr lang="en" altLang="zh-CN" dirty="0"/>
              <a:t>Restful</a:t>
            </a:r>
            <a:r>
              <a:rPr lang="zh-CN" altLang="en-US" dirty="0"/>
              <a:t>框架体系</a:t>
            </a:r>
            <a:br>
              <a:rPr lang="zh-CN" altLang="en-US" dirty="0"/>
            </a:br>
            <a:endParaRPr lang="zh-CN" altLang="en-US" dirty="0"/>
          </a:p>
          <a:p>
            <a:pPr lvl="1"/>
            <a:r>
              <a:rPr lang="en" altLang="zh-CN" dirty="0"/>
              <a:t>Reactive</a:t>
            </a:r>
            <a:r>
              <a:rPr lang="zh-CN" altLang="en-US" dirty="0"/>
              <a:t>体系</a:t>
            </a:r>
            <a:br>
              <a:rPr lang="zh-CN" altLang="en-US" dirty="0"/>
            </a:br>
            <a:endParaRPr lang="zh-CN" altLang="en-US" dirty="0"/>
          </a:p>
          <a:p>
            <a:pPr lvl="1"/>
            <a:r>
              <a:rPr lang="en" altLang="zh-CN" dirty="0"/>
              <a:t>ORM</a:t>
            </a:r>
            <a:r>
              <a:rPr lang="zh-CN" altLang="en-US" dirty="0"/>
              <a:t>框架</a:t>
            </a:r>
            <a:br>
              <a:rPr lang="zh-CN" altLang="en-US" dirty="0"/>
            </a:br>
            <a:endParaRPr lang="zh-CN" altLang="en-US" dirty="0"/>
          </a:p>
          <a:p>
            <a:pPr lvl="1"/>
            <a:r>
              <a:rPr lang="en" altLang="zh-CN" dirty="0"/>
              <a:t>Data</a:t>
            </a:r>
            <a:br>
              <a:rPr lang="en" altLang="zh-CN" dirty="0"/>
            </a:br>
            <a:endParaRPr lang="en" altLang="zh-CN" dirty="0"/>
          </a:p>
          <a:p>
            <a:pPr lvl="2"/>
            <a:r>
              <a:rPr lang="en" altLang="zh-CN" dirty="0"/>
              <a:t>MySQL</a:t>
            </a:r>
            <a:br>
              <a:rPr lang="en" altLang="zh-CN" dirty="0"/>
            </a:br>
            <a:endParaRPr lang="en" altLang="zh-CN" dirty="0"/>
          </a:p>
          <a:p>
            <a:pPr lvl="2"/>
            <a:r>
              <a:rPr lang="en" altLang="zh-CN" dirty="0"/>
              <a:t>Redis</a:t>
            </a:r>
            <a:br>
              <a:rPr lang="en" altLang="zh-CN" dirty="0"/>
            </a:br>
            <a:endParaRPr lang="en" altLang="zh-CN" dirty="0"/>
          </a:p>
          <a:p>
            <a:pPr lvl="2"/>
            <a:r>
              <a:rPr lang="en" altLang="zh-CN" dirty="0"/>
              <a:t>MongoDB</a:t>
            </a:r>
            <a:br>
              <a:rPr lang="en" altLang="zh-CN" dirty="0"/>
            </a:br>
            <a:endParaRPr lang="en" altLang="zh-CN" dirty="0"/>
          </a:p>
          <a:p>
            <a:pPr lvl="2"/>
            <a:r>
              <a:rPr lang="en" altLang="zh-CN" dirty="0" err="1"/>
              <a:t>ElasticSearch</a:t>
            </a:r>
            <a:br>
              <a:rPr lang="en" altLang="zh-CN" dirty="0"/>
            </a:br>
            <a:endParaRPr lang="en" altLang="zh-CN" dirty="0"/>
          </a:p>
          <a:p>
            <a:pPr lvl="2"/>
            <a:r>
              <a:rPr lang="en" altLang="zh-CN" dirty="0"/>
              <a:t>Neo4j</a:t>
            </a:r>
            <a:br>
              <a:rPr lang="en" altLang="zh-CN" dirty="0"/>
            </a:br>
            <a:endParaRPr lang="en" altLang="zh-CN" dirty="0"/>
          </a:p>
          <a:p>
            <a:pPr lvl="2"/>
            <a:r>
              <a:rPr lang="en" altLang="zh-CN" dirty="0"/>
              <a:t>PostgreSQL</a:t>
            </a:r>
            <a:br>
              <a:rPr lang="en" altLang="zh-CN" dirty="0"/>
            </a:br>
            <a:endParaRPr lang="en" altLang="zh-CN" dirty="0"/>
          </a:p>
          <a:p>
            <a:pPr lvl="1"/>
            <a:r>
              <a:rPr lang="en" altLang="zh-CN" dirty="0"/>
              <a:t>Messaging</a:t>
            </a:r>
            <a:br>
              <a:rPr lang="en" altLang="zh-CN" dirty="0"/>
            </a:br>
            <a:endParaRPr lang="en" altLang="zh-CN" dirty="0"/>
          </a:p>
          <a:p>
            <a:pPr lvl="2"/>
            <a:r>
              <a:rPr lang="en" altLang="zh-CN" dirty="0"/>
              <a:t>AMQP</a:t>
            </a:r>
            <a:br>
              <a:rPr lang="en" altLang="zh-CN" dirty="0"/>
            </a:br>
            <a:endParaRPr lang="en" altLang="zh-CN" dirty="0"/>
          </a:p>
          <a:p>
            <a:pPr lvl="2"/>
            <a:r>
              <a:rPr lang="en" altLang="zh-CN" dirty="0"/>
              <a:t>MQTT</a:t>
            </a:r>
            <a:br>
              <a:rPr lang="en" altLang="zh-CN" dirty="0"/>
            </a:br>
            <a:endParaRPr lang="en" altLang="zh-CN" dirty="0"/>
          </a:p>
          <a:p>
            <a:pPr lvl="2"/>
            <a:r>
              <a:rPr lang="en" altLang="zh-CN" dirty="0"/>
              <a:t>JMS</a:t>
            </a:r>
            <a:br>
              <a:rPr lang="en" altLang="zh-CN" dirty="0"/>
            </a:br>
            <a:endParaRPr lang="en" altLang="zh-CN" dirty="0"/>
          </a:p>
          <a:p>
            <a:pPr lvl="2"/>
            <a:r>
              <a:rPr lang="en" altLang="zh-CN" dirty="0"/>
              <a:t>Kafka</a:t>
            </a:r>
            <a:br>
              <a:rPr lang="en" altLang="zh-CN" dirty="0"/>
            </a:br>
            <a:endParaRPr lang="en" altLang="zh-CN" dirty="0"/>
          </a:p>
          <a:p>
            <a:pPr lvl="1"/>
            <a:r>
              <a:rPr lang="zh-CN" altLang="en-US" dirty="0"/>
              <a:t>基础框架</a:t>
            </a:r>
            <a:br>
              <a:rPr lang="zh-CN" altLang="en-US" dirty="0"/>
            </a:br>
            <a:endParaRPr lang="zh-CN" altLang="en-US" dirty="0"/>
          </a:p>
          <a:p>
            <a:pPr lvl="2"/>
            <a:r>
              <a:rPr lang="en" altLang="zh-CN" dirty="0"/>
              <a:t>log</a:t>
            </a:r>
            <a:br>
              <a:rPr lang="en" altLang="zh-CN" dirty="0"/>
            </a:br>
            <a:endParaRPr lang="en" altLang="zh-CN" dirty="0"/>
          </a:p>
          <a:p>
            <a:pPr lvl="2"/>
            <a:r>
              <a:rPr lang="en" altLang="zh-CN" dirty="0"/>
              <a:t>Prometheus</a:t>
            </a:r>
            <a:br>
              <a:rPr lang="en" altLang="zh-CN" dirty="0"/>
            </a:br>
            <a:endParaRPr lang="en" altLang="zh-CN" dirty="0"/>
          </a:p>
          <a:p>
            <a:pPr lvl="2"/>
            <a:r>
              <a:rPr lang="en" altLang="zh-CN" dirty="0"/>
              <a:t>Metrics</a:t>
            </a:r>
            <a:br>
              <a:rPr lang="en" altLang="zh-CN" dirty="0"/>
            </a:br>
            <a:endParaRPr lang="en" altLang="zh-CN" dirty="0"/>
          </a:p>
          <a:p>
            <a:pPr lvl="2"/>
            <a:r>
              <a:rPr lang="en" altLang="zh-CN" dirty="0"/>
              <a:t>Jackson</a:t>
            </a:r>
            <a:br>
              <a:rPr lang="en" altLang="zh-CN" dirty="0"/>
            </a:br>
            <a:endParaRPr lang="en" altLang="zh-CN" dirty="0"/>
          </a:p>
          <a:p>
            <a:pPr lvl="2"/>
            <a:r>
              <a:rPr lang="en" altLang="zh-CN" dirty="0" err="1"/>
              <a:t>Grpc</a:t>
            </a:r>
            <a:br>
              <a:rPr lang="en" altLang="zh-CN" dirty="0"/>
            </a:br>
            <a:endParaRPr lang="en" altLang="zh-CN" dirty="0"/>
          </a:p>
          <a:p>
            <a:pPr lvl="2"/>
            <a:r>
              <a:rPr lang="en" altLang="zh-CN" dirty="0"/>
              <a:t>Quartz</a:t>
            </a:r>
            <a:br>
              <a:rPr lang="en" altLang="zh-CN" dirty="0"/>
            </a:br>
            <a:endParaRPr lang="en" altLang="zh-CN" dirty="0"/>
          </a:p>
          <a:p>
            <a:pPr lvl="1"/>
            <a:r>
              <a:rPr lang="zh-CN" altLang="en-US" dirty="0"/>
              <a:t>云原生</a:t>
            </a:r>
            <a:br>
              <a:rPr lang="zh-CN" altLang="en-US" dirty="0"/>
            </a:br>
            <a:endParaRPr lang="zh-CN" altLang="en-US" dirty="0"/>
          </a:p>
          <a:p>
            <a:pPr lvl="2"/>
            <a:r>
              <a:rPr lang="en" altLang="zh-CN" dirty="0"/>
              <a:t>Kubernetes</a:t>
            </a:r>
            <a:br>
              <a:rPr lang="en" altLang="zh-CN" dirty="0"/>
            </a:br>
            <a:endParaRPr lang="en" altLang="zh-CN" dirty="0"/>
          </a:p>
          <a:p>
            <a:pPr lvl="2"/>
            <a:r>
              <a:rPr lang="en" altLang="zh-CN" dirty="0"/>
              <a:t>OpenShift</a:t>
            </a:r>
            <a:br>
              <a:rPr lang="en" altLang="zh-CN" dirty="0"/>
            </a:br>
            <a:endParaRPr lang="en" altLang="zh-CN" dirty="0"/>
          </a:p>
          <a:p>
            <a:pPr lvl="2"/>
            <a:r>
              <a:rPr lang="en" altLang="zh-CN" dirty="0"/>
              <a:t>AWS Lambda</a:t>
            </a:r>
            <a:br>
              <a:rPr lang="en" altLang="zh-CN" dirty="0"/>
            </a:br>
            <a:endParaRPr lang="en" altLang="zh-CN" dirty="0"/>
          </a:p>
          <a:p>
            <a:pPr lvl="2"/>
            <a:r>
              <a:rPr lang="en" altLang="zh-CN" dirty="0"/>
              <a:t>Azure Functions</a:t>
            </a:r>
            <a:br>
              <a:rPr lang="en" altLang="zh-CN" dirty="0"/>
            </a:br>
            <a:endParaRPr lang="en" altLang="zh-CN" dirty="0"/>
          </a:p>
          <a:p>
            <a:pPr lvl="2"/>
            <a:r>
              <a:rPr lang="en" altLang="zh-CN" dirty="0"/>
              <a:t>Docker</a:t>
            </a:r>
            <a:br>
              <a:rPr lang="en" altLang="zh-CN" dirty="0"/>
            </a:br>
            <a:endParaRPr lang="en" altLang="zh-CN" dirty="0"/>
          </a:p>
          <a:p>
            <a:pPr lvl="2"/>
            <a:r>
              <a:rPr lang="en" altLang="zh-CN" dirty="0"/>
              <a:t>Google Cloud</a:t>
            </a:r>
            <a:br>
              <a:rPr lang="en" altLang="zh-CN" dirty="0"/>
            </a:br>
            <a:endParaRPr lang="en" altLang="zh-CN" dirty="0"/>
          </a:p>
          <a:p>
            <a:pPr lvl="2"/>
            <a:r>
              <a:rPr lang="en" altLang="zh-CN" dirty="0"/>
              <a:t>Google Cloud Functions</a:t>
            </a:r>
            <a:br>
              <a:rPr lang="en" altLang="zh-CN" dirty="0"/>
            </a:br>
            <a:endParaRPr lang="en" altLang="zh-CN" dirty="0"/>
          </a:p>
          <a:p>
            <a:pPr lvl="1"/>
            <a:r>
              <a:rPr lang="en" altLang="zh-CN" dirty="0"/>
              <a:t>Came</a:t>
            </a:r>
            <a:r>
              <a:rPr lang="zh-CN" altLang="en-US" dirty="0"/>
              <a:t>框架体系</a:t>
            </a:r>
            <a:br>
              <a:rPr lang="zh-CN" altLang="en-US" dirty="0"/>
            </a:br>
            <a:endParaRPr lang="zh-CN" altLang="en-US" dirty="0"/>
          </a:p>
          <a:p>
            <a:pPr lvl="1"/>
            <a:r>
              <a:rPr lang="en" altLang="zh-CN" dirty="0" err="1"/>
              <a:t>Quarkus</a:t>
            </a:r>
            <a:r>
              <a:rPr lang="en" altLang="zh-CN" dirty="0"/>
              <a:t> Extension for Spring</a:t>
            </a:r>
            <a:br>
              <a:rPr lang="en" altLang="zh-CN" dirty="0"/>
            </a:br>
            <a:endParaRPr lang="en" altLang="zh-CN"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11</a:t>
            </a:fld>
            <a:endParaRPr kumimoji="1" lang="zh-CN" altLang="en-US"/>
          </a:p>
        </p:txBody>
      </p:sp>
    </p:spTree>
    <p:extLst>
      <p:ext uri="{BB962C8B-B14F-4D97-AF65-F5344CB8AC3E}">
        <p14:creationId xmlns:p14="http://schemas.microsoft.com/office/powerpoint/2010/main" val="3766848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支持选配，更灵活，更简单便利</a:t>
            </a:r>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12</a:t>
            </a:fld>
            <a:endParaRPr kumimoji="1" lang="zh-CN" altLang="en-US"/>
          </a:p>
        </p:txBody>
      </p:sp>
    </p:spTree>
    <p:extLst>
      <p:ext uri="{BB962C8B-B14F-4D97-AF65-F5344CB8AC3E}">
        <p14:creationId xmlns:p14="http://schemas.microsoft.com/office/powerpoint/2010/main" val="942869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13</a:t>
            </a:fld>
            <a:endParaRPr kumimoji="1" lang="zh-CN" altLang="en-US"/>
          </a:p>
        </p:txBody>
      </p:sp>
    </p:spTree>
    <p:extLst>
      <p:ext uri="{BB962C8B-B14F-4D97-AF65-F5344CB8AC3E}">
        <p14:creationId xmlns:p14="http://schemas.microsoft.com/office/powerpoint/2010/main" val="6910596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i="0" kern="1200" dirty="0">
                <a:solidFill>
                  <a:schemeClr val="tx1"/>
                </a:solidFill>
                <a:effectLst/>
                <a:latin typeface="+mn-lt"/>
                <a:ea typeface="+mn-ea"/>
                <a:cs typeface="+mn-cs"/>
              </a:rPr>
              <a:t>CDI</a:t>
            </a:r>
            <a:r>
              <a:rPr lang="zh-CN" altLang="en-US" sz="1200" b="0" i="0" kern="1200" dirty="0">
                <a:solidFill>
                  <a:schemeClr val="tx1"/>
                </a:solidFill>
                <a:effectLst/>
                <a:latin typeface="+mn-lt"/>
                <a:ea typeface="+mn-ea"/>
                <a:cs typeface="+mn-cs"/>
              </a:rPr>
              <a:t>代表“上下文和依赖注入”，而</a:t>
            </a:r>
            <a:r>
              <a:rPr lang="en" altLang="zh-CN" sz="1200" b="0" i="0" kern="1200" dirty="0">
                <a:solidFill>
                  <a:schemeClr val="tx1"/>
                </a:solidFill>
                <a:effectLst/>
                <a:latin typeface="+mn-lt"/>
                <a:ea typeface="+mn-ea"/>
                <a:cs typeface="+mn-cs"/>
              </a:rPr>
              <a:t>Spring</a:t>
            </a:r>
            <a:r>
              <a:rPr lang="zh-CN" altLang="en-US" sz="1200" b="0" i="0" kern="1200" dirty="0">
                <a:solidFill>
                  <a:schemeClr val="tx1"/>
                </a:solidFill>
                <a:effectLst/>
                <a:latin typeface="+mn-lt"/>
                <a:ea typeface="+mn-ea"/>
                <a:cs typeface="+mn-cs"/>
              </a:rPr>
              <a:t>是围绕依赖注入容器的完整生态系统</a:t>
            </a:r>
            <a:endParaRPr lang="en-US" altLang="zh-CN" sz="1200" b="0" i="0" kern="1200" dirty="0">
              <a:solidFill>
                <a:schemeClr val="tx1"/>
              </a:solidFill>
              <a:effectLst/>
              <a:latin typeface="+mn-lt"/>
              <a:ea typeface="+mn-ea"/>
              <a:cs typeface="+mn-cs"/>
            </a:endParaRPr>
          </a:p>
          <a:p>
            <a:br>
              <a:rPr lang="en" altLang="zh-CN"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主要区别在于</a:t>
            </a:r>
            <a:r>
              <a:rPr lang="en" altLang="zh-CN" sz="1200" b="0" i="0" kern="1200" dirty="0">
                <a:solidFill>
                  <a:schemeClr val="tx1"/>
                </a:solidFill>
                <a:effectLst/>
                <a:latin typeface="+mn-lt"/>
                <a:ea typeface="+mn-ea"/>
                <a:cs typeface="+mn-cs"/>
              </a:rPr>
              <a:t>CDI</a:t>
            </a:r>
            <a:r>
              <a:rPr lang="zh-CN" altLang="en-US" sz="1200" b="0" i="0" kern="1200" dirty="0">
                <a:solidFill>
                  <a:schemeClr val="tx1"/>
                </a:solidFill>
                <a:effectLst/>
                <a:latin typeface="+mn-lt"/>
                <a:ea typeface="+mn-ea"/>
                <a:cs typeface="+mn-cs"/>
              </a:rPr>
              <a:t>以动态（即有状态）方式处理</a:t>
            </a:r>
            <a:r>
              <a:rPr lang="en" altLang="zh-CN" sz="1200" b="0" i="0" kern="1200" dirty="0">
                <a:solidFill>
                  <a:schemeClr val="tx1"/>
                </a:solidFill>
                <a:effectLst/>
                <a:latin typeface="+mn-lt"/>
                <a:ea typeface="+mn-ea"/>
                <a:cs typeface="+mn-cs"/>
              </a:rPr>
              <a:t>DI</a:t>
            </a:r>
            <a:r>
              <a:rPr lang="zh-CN" altLang="en-US" sz="1200" b="0" i="0" kern="1200" dirty="0">
                <a:solidFill>
                  <a:schemeClr val="tx1"/>
                </a:solidFill>
                <a:effectLst/>
                <a:latin typeface="+mn-lt"/>
                <a:ea typeface="+mn-ea"/>
                <a:cs typeface="+mn-cs"/>
              </a:rPr>
              <a:t>的事实</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这意味着依赖关系在执行时得以解决。</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Spring</a:t>
            </a:r>
            <a:r>
              <a:rPr lang="zh-CN" altLang="en-US" sz="1200" b="0" i="0" kern="1200" dirty="0">
                <a:solidFill>
                  <a:schemeClr val="tx1"/>
                </a:solidFill>
                <a:effectLst/>
                <a:latin typeface="+mn-lt"/>
                <a:ea typeface="+mn-ea"/>
                <a:cs typeface="+mn-cs"/>
              </a:rPr>
              <a:t>的方法是静态的</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这意味着在创建时将组件连接在一起</a:t>
            </a:r>
            <a:endParaRPr lang="en-US"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CDI</a:t>
            </a:r>
            <a:r>
              <a:rPr lang="zh-CN" altLang="en-US" sz="1200" b="0" i="0" kern="1200" dirty="0">
                <a:solidFill>
                  <a:schemeClr val="tx1"/>
                </a:solidFill>
                <a:effectLst/>
                <a:latin typeface="+mn-lt"/>
                <a:ea typeface="+mn-ea"/>
                <a:cs typeface="+mn-cs"/>
              </a:rPr>
              <a:t>并不像</a:t>
            </a:r>
            <a:r>
              <a:rPr lang="en" altLang="zh-CN" sz="1200" b="0" i="0" kern="1200" dirty="0">
                <a:solidFill>
                  <a:schemeClr val="tx1"/>
                </a:solidFill>
                <a:effectLst/>
                <a:latin typeface="+mn-lt"/>
                <a:ea typeface="+mn-ea"/>
                <a:cs typeface="+mn-cs"/>
              </a:rPr>
              <a:t>Spring</a:t>
            </a:r>
            <a:r>
              <a:rPr lang="zh-CN" altLang="en-US" sz="1200" b="0" i="0" kern="1200" dirty="0">
                <a:solidFill>
                  <a:schemeClr val="tx1"/>
                </a:solidFill>
                <a:effectLst/>
                <a:latin typeface="+mn-lt"/>
                <a:ea typeface="+mn-ea"/>
                <a:cs typeface="+mn-cs"/>
              </a:rPr>
              <a:t>生态系统的“替代品”，而是对</a:t>
            </a:r>
            <a:r>
              <a:rPr lang="en" altLang="zh-CN" sz="1200" b="0" i="0" kern="1200" dirty="0">
                <a:solidFill>
                  <a:schemeClr val="tx1"/>
                </a:solidFill>
                <a:effectLst/>
                <a:latin typeface="+mn-lt"/>
                <a:ea typeface="+mn-ea"/>
                <a:cs typeface="+mn-cs"/>
              </a:rPr>
              <a:t>Spring</a:t>
            </a:r>
            <a:r>
              <a:rPr lang="zh-CN" altLang="en-US" sz="1200" b="0" i="0" kern="1200" dirty="0">
                <a:solidFill>
                  <a:schemeClr val="tx1"/>
                </a:solidFill>
                <a:effectLst/>
                <a:latin typeface="+mn-lt"/>
                <a:ea typeface="+mn-ea"/>
                <a:cs typeface="+mn-cs"/>
              </a:rPr>
              <a:t>依赖注入机制的改进。它是</a:t>
            </a:r>
            <a:r>
              <a:rPr lang="en" altLang="zh-CN" sz="1200" b="0" i="0" kern="1200" dirty="0">
                <a:solidFill>
                  <a:schemeClr val="tx1"/>
                </a:solidFill>
                <a:effectLst/>
                <a:latin typeface="+mn-lt"/>
                <a:ea typeface="+mn-ea"/>
                <a:cs typeface="+mn-cs"/>
              </a:rPr>
              <a:t>Java EE 6</a:t>
            </a:r>
            <a:r>
              <a:rPr lang="zh-CN" altLang="en-US" sz="1200" b="0" i="0" kern="1200" dirty="0">
                <a:solidFill>
                  <a:schemeClr val="tx1"/>
                </a:solidFill>
                <a:effectLst/>
                <a:latin typeface="+mn-lt"/>
                <a:ea typeface="+mn-ea"/>
                <a:cs typeface="+mn-cs"/>
              </a:rPr>
              <a:t>的一部分</a:t>
            </a:r>
          </a:p>
          <a:p>
            <a:endParaRPr lang="en" altLang="zh-CN" sz="1200" b="0" i="0" kern="1200" dirty="0">
              <a:solidFill>
                <a:schemeClr val="tx1"/>
              </a:solidFill>
              <a:effectLst/>
              <a:latin typeface="+mn-lt"/>
              <a:ea typeface="+mn-ea"/>
              <a:cs typeface="+mn-cs"/>
            </a:endParaRPr>
          </a:p>
          <a:p>
            <a:r>
              <a:rPr lang="en" altLang="zh-CN" sz="1200" b="0" i="0" kern="1200" dirty="0" err="1">
                <a:solidFill>
                  <a:schemeClr val="tx1"/>
                </a:solidFill>
                <a:effectLst/>
                <a:latin typeface="+mn-lt"/>
                <a:ea typeface="+mn-ea"/>
                <a:cs typeface="+mn-cs"/>
              </a:rPr>
              <a:t>GraalVM</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的限制之一是 </a:t>
            </a:r>
            <a:r>
              <a:rPr lang="zh-CN" altLang="en-US" sz="1200" b="0" i="0" kern="1200" dirty="0">
                <a:solidFill>
                  <a:schemeClr val="tx1"/>
                </a:solidFill>
                <a:effectLst/>
                <a:latin typeface="+mn-lt"/>
                <a:ea typeface="+mn-ea"/>
                <a:cs typeface="+mn-cs"/>
                <a:hlinkClick r:id="rId3">
                  <a:extLst>
                    <a:ext uri="{A12FA001-AC4F-418D-AE19-62706E023703}">
                      <ahyp:hlinkClr xmlns:ahyp="http://schemas.microsoft.com/office/drawing/2018/hyperlinkcolor" val="tx"/>
                    </a:ext>
                  </a:extLst>
                </a:hlinkClick>
              </a:rPr>
              <a:t>反射</a:t>
            </a:r>
            <a:r>
              <a:rPr lang="zh-CN" altLang="en-US" sz="1200" b="0" i="0" kern="1200" dirty="0">
                <a:solidFill>
                  <a:schemeClr val="tx1"/>
                </a:solidFill>
                <a:effectLst/>
                <a:latin typeface="+mn-lt"/>
                <a:ea typeface="+mn-ea"/>
                <a:cs typeface="+mn-cs"/>
              </a:rPr>
              <a:t> 的使用。 支持反射操作，但必须为所有相关成员进行显式注册以进行反射，如果 </a:t>
            </a:r>
            <a:r>
              <a:rPr lang="en" altLang="zh-CN" sz="1200" b="0" i="0" kern="1200" dirty="0" err="1">
                <a:solidFill>
                  <a:schemeClr val="tx1"/>
                </a:solidFill>
                <a:effectLst/>
                <a:latin typeface="+mn-lt"/>
                <a:ea typeface="+mn-ea"/>
                <a:cs typeface="+mn-cs"/>
              </a:rPr>
              <a:t>Quarkus</a:t>
            </a:r>
            <a:r>
              <a:rPr lang="en" altLang="zh-CN" sz="1200" b="0" i="0" kern="1200" dirty="0">
                <a:solidFill>
                  <a:schemeClr val="tx1"/>
                </a:solidFill>
                <a:effectLst/>
                <a:latin typeface="+mn-lt"/>
                <a:ea typeface="+mn-ea"/>
                <a:cs typeface="+mn-cs"/>
              </a:rPr>
              <a:t> DI</a:t>
            </a:r>
            <a:r>
              <a:rPr lang="zh-CN" altLang="en-US" sz="1200" b="0" i="0" kern="1200" dirty="0">
                <a:solidFill>
                  <a:schemeClr val="tx1"/>
                </a:solidFill>
                <a:effectLst/>
                <a:latin typeface="+mn-lt"/>
                <a:ea typeface="+mn-ea"/>
                <a:cs typeface="+mn-cs"/>
              </a:rPr>
              <a:t>需要访问私有成员，则必须使用反射。 因此，</a:t>
            </a:r>
            <a:r>
              <a:rPr lang="en" altLang="zh-CN" sz="1200" b="0" i="0" kern="1200" dirty="0" err="1">
                <a:solidFill>
                  <a:schemeClr val="tx1"/>
                </a:solidFill>
                <a:effectLst/>
                <a:latin typeface="+mn-lt"/>
                <a:ea typeface="+mn-ea"/>
                <a:cs typeface="+mn-cs"/>
              </a:rPr>
              <a:t>Quarkus</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鼓励用户不要在 </a:t>
            </a:r>
            <a:r>
              <a:rPr lang="en" altLang="zh-CN" sz="1200" b="0" i="0" kern="1200" dirty="0">
                <a:solidFill>
                  <a:schemeClr val="tx1"/>
                </a:solidFill>
                <a:effectLst/>
                <a:latin typeface="+mn-lt"/>
                <a:ea typeface="+mn-ea"/>
                <a:cs typeface="+mn-cs"/>
              </a:rPr>
              <a:t>bean </a:t>
            </a:r>
            <a:r>
              <a:rPr lang="zh-CN" altLang="en-US" sz="1200" b="0" i="0" kern="1200" dirty="0">
                <a:solidFill>
                  <a:schemeClr val="tx1"/>
                </a:solidFill>
                <a:effectLst/>
                <a:latin typeface="+mn-lt"/>
                <a:ea typeface="+mn-ea"/>
                <a:cs typeface="+mn-cs"/>
              </a:rPr>
              <a:t>中使用私有成员</a:t>
            </a:r>
            <a:endParaRPr lang="en" altLang="zh-CN" sz="1200" b="0" i="0" kern="1200" dirty="0">
              <a:solidFill>
                <a:schemeClr val="tx1"/>
              </a:solidFill>
              <a:effectLst/>
              <a:latin typeface="+mn-lt"/>
              <a:ea typeface="+mn-ea"/>
              <a:cs typeface="+mn-cs"/>
            </a:endParaRPr>
          </a:p>
          <a:p>
            <a:pPr fontAlgn="base"/>
            <a:endParaRPr lang="en" altLang="zh-CN" sz="1200" b="0" i="0" kern="1200" dirty="0">
              <a:solidFill>
                <a:schemeClr val="tx1"/>
              </a:solidFill>
              <a:effectLst/>
              <a:latin typeface="+mn-lt"/>
              <a:ea typeface="+mn-ea"/>
              <a:cs typeface="+mn-cs"/>
            </a:endParaRPr>
          </a:p>
          <a:p>
            <a:pPr fontAlgn="base"/>
            <a:endParaRPr lang="en" altLang="zh-CN" sz="1200" b="0" i="0" kern="1200" dirty="0">
              <a:solidFill>
                <a:schemeClr val="tx1"/>
              </a:solidFill>
              <a:effectLst/>
              <a:latin typeface="+mn-lt"/>
              <a:ea typeface="+mn-ea"/>
              <a:cs typeface="+mn-cs"/>
            </a:endParaRPr>
          </a:p>
          <a:p>
            <a:pPr fontAlgn="base"/>
            <a:r>
              <a:rPr lang="zh-CN" altLang="en-US" sz="1200" b="0" i="0" kern="1200" dirty="0">
                <a:solidFill>
                  <a:schemeClr val="tx1"/>
                </a:solidFill>
                <a:effectLst/>
                <a:latin typeface="+mn-lt"/>
                <a:ea typeface="+mn-ea"/>
                <a:cs typeface="+mn-cs"/>
              </a:rPr>
              <a:t>在</a:t>
            </a:r>
            <a:r>
              <a:rPr lang="en" altLang="zh-CN" sz="1200" b="0" i="0" kern="1200" dirty="0" err="1">
                <a:solidFill>
                  <a:schemeClr val="tx1"/>
                </a:solidFill>
                <a:effectLst/>
                <a:latin typeface="+mn-lt"/>
                <a:ea typeface="+mn-ea"/>
                <a:cs typeface="+mn-cs"/>
              </a:rPr>
              <a:t>Quarkus</a:t>
            </a:r>
            <a:r>
              <a:rPr lang="zh-CN" altLang="en-US" sz="1200" b="0" i="0" kern="1200" dirty="0">
                <a:solidFill>
                  <a:schemeClr val="tx1"/>
                </a:solidFill>
                <a:effectLst/>
                <a:latin typeface="+mn-lt"/>
                <a:ea typeface="+mn-ea"/>
                <a:cs typeface="+mn-cs"/>
              </a:rPr>
              <a:t>中，可以使用</a:t>
            </a:r>
            <a:r>
              <a:rPr lang="en-US" altLang="zh-C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Dependent</a:t>
            </a:r>
            <a:r>
              <a:rPr lang="zh-CN" altLang="e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a:t>
            </a:r>
            <a:r>
              <a:rPr lang="en" altLang="zh-CN" sz="1200" b="0" i="0" kern="1200" dirty="0" err="1">
                <a:solidFill>
                  <a:schemeClr val="tx1"/>
                </a:solidFill>
                <a:effectLst/>
                <a:latin typeface="+mn-lt"/>
                <a:ea typeface="+mn-ea"/>
                <a:cs typeface="+mn-cs"/>
              </a:rPr>
              <a:t>ApplicationScoped</a:t>
            </a:r>
            <a:r>
              <a:rPr lang="zh-CN" altLang="e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@Singleton</a:t>
            </a:r>
            <a:r>
              <a:rPr lang="zh-CN" altLang="e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a:t>
            </a:r>
            <a:r>
              <a:rPr lang="en" altLang="zh-CN" sz="1200" b="0" i="0" kern="1200" dirty="0" err="1">
                <a:solidFill>
                  <a:schemeClr val="tx1"/>
                </a:solidFill>
                <a:effectLst/>
                <a:latin typeface="+mn-lt"/>
                <a:ea typeface="+mn-ea"/>
                <a:cs typeface="+mn-cs"/>
              </a:rPr>
              <a:t>RequestScoped</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a:t>
            </a:r>
            <a:r>
              <a:rPr lang="en" altLang="zh-CN" sz="1200" b="0" i="0" kern="1200" dirty="0" err="1">
                <a:solidFill>
                  <a:schemeClr val="tx1"/>
                </a:solidFill>
                <a:effectLst/>
                <a:latin typeface="+mn-lt"/>
                <a:ea typeface="+mn-ea"/>
                <a:cs typeface="+mn-cs"/>
              </a:rPr>
              <a:t>SessionScoped</a:t>
            </a:r>
            <a:r>
              <a:rPr lang="zh-CN" altLang="en-US" sz="1200" b="0" i="0" kern="1200" dirty="0">
                <a:solidFill>
                  <a:schemeClr val="tx1"/>
                </a:solidFill>
                <a:effectLst/>
                <a:latin typeface="+mn-lt"/>
                <a:ea typeface="+mn-ea"/>
                <a:cs typeface="+mn-cs"/>
              </a:rPr>
              <a:t>等</a:t>
            </a:r>
            <a:r>
              <a:rPr lang="en" altLang="zh-CN" sz="1200" b="0" i="0" kern="1200" dirty="0">
                <a:solidFill>
                  <a:schemeClr val="tx1"/>
                </a:solidFill>
                <a:effectLst/>
                <a:latin typeface="+mn-lt"/>
                <a:ea typeface="+mn-ea"/>
                <a:cs typeface="+mn-cs"/>
              </a:rPr>
              <a:t>CDI</a:t>
            </a:r>
            <a:r>
              <a:rPr lang="zh-CN" altLang="en-US" sz="1200" b="0" i="0" kern="1200" dirty="0">
                <a:solidFill>
                  <a:schemeClr val="tx1"/>
                </a:solidFill>
                <a:effectLst/>
                <a:latin typeface="+mn-lt"/>
                <a:ea typeface="+mn-ea"/>
                <a:cs typeface="+mn-cs"/>
              </a:rPr>
              <a:t>中定义的注解去声明一个</a:t>
            </a:r>
            <a:r>
              <a:rPr lang="en" altLang="zh-CN" sz="1200" b="0" i="0" kern="1200" dirty="0">
                <a:solidFill>
                  <a:schemeClr val="tx1"/>
                </a:solidFill>
                <a:effectLst/>
                <a:latin typeface="+mn-lt"/>
                <a:ea typeface="+mn-ea"/>
                <a:cs typeface="+mn-cs"/>
              </a:rPr>
              <a:t>Bean</a:t>
            </a:r>
            <a:r>
              <a:rPr lang="zh-CN" altLang="en-US" sz="1200" b="0" i="0" kern="1200" dirty="0">
                <a:solidFill>
                  <a:schemeClr val="tx1"/>
                </a:solidFill>
                <a:effectLst/>
                <a:latin typeface="+mn-lt"/>
                <a:ea typeface="+mn-ea"/>
                <a:cs typeface="+mn-cs"/>
              </a:rPr>
              <a:t>对象，支持 </a:t>
            </a:r>
            <a:r>
              <a:rPr lang="en-US" altLang="zh-C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Inject</a:t>
            </a:r>
            <a:r>
              <a:rPr lang="zh-CN" altLang="en-US" sz="1200" b="0" i="0" kern="1200" dirty="0">
                <a:solidFill>
                  <a:schemeClr val="tx1"/>
                </a:solidFill>
                <a:effectLst/>
                <a:latin typeface="+mn-lt"/>
                <a:ea typeface="+mn-ea"/>
                <a:cs typeface="+mn-cs"/>
              </a:rPr>
              <a:t>注解和构造函数注入一个</a:t>
            </a:r>
            <a:r>
              <a:rPr lang="en" altLang="zh-CN" sz="1200" b="0" i="0" kern="1200" dirty="0">
                <a:solidFill>
                  <a:schemeClr val="tx1"/>
                </a:solidFill>
                <a:effectLst/>
                <a:latin typeface="+mn-lt"/>
                <a:ea typeface="+mn-ea"/>
                <a:cs typeface="+mn-cs"/>
              </a:rPr>
              <a:t>Bean</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默认情况下，本声明的</a:t>
            </a:r>
            <a:r>
              <a:rPr lang="en" altLang="zh-CN" sz="1200" b="0" i="0" kern="1200" dirty="0">
                <a:solidFill>
                  <a:schemeClr val="tx1"/>
                </a:solidFill>
                <a:effectLst/>
                <a:latin typeface="+mn-lt"/>
                <a:ea typeface="+mn-ea"/>
                <a:cs typeface="+mn-cs"/>
              </a:rPr>
              <a:t>Bean</a:t>
            </a:r>
            <a:r>
              <a:rPr lang="zh-CN" altLang="en-US" sz="1200" b="0" i="0" kern="1200" dirty="0">
                <a:solidFill>
                  <a:schemeClr val="tx1"/>
                </a:solidFill>
                <a:effectLst/>
                <a:latin typeface="+mn-lt"/>
                <a:ea typeface="+mn-ea"/>
                <a:cs typeface="+mn-cs"/>
              </a:rPr>
              <a:t>都是延迟加载的，在应用第一次接收请求时才会初始化这个</a:t>
            </a:r>
            <a:r>
              <a:rPr lang="en" altLang="zh-CN" sz="1200" b="0" i="0" kern="1200" dirty="0">
                <a:solidFill>
                  <a:schemeClr val="tx1"/>
                </a:solidFill>
                <a:effectLst/>
                <a:latin typeface="+mn-lt"/>
                <a:ea typeface="+mn-ea"/>
                <a:cs typeface="+mn-cs"/>
              </a:rPr>
              <a:t>bean</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如果需要在应用程序启动时就加载</a:t>
            </a:r>
            <a:r>
              <a:rPr lang="en" altLang="zh-CN" sz="1200" b="0" i="0" kern="1200" dirty="0">
                <a:solidFill>
                  <a:schemeClr val="tx1"/>
                </a:solidFill>
                <a:effectLst/>
                <a:latin typeface="+mn-lt"/>
                <a:ea typeface="+mn-ea"/>
                <a:cs typeface="+mn-cs"/>
              </a:rPr>
              <a:t>Bean</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需要在</a:t>
            </a:r>
            <a:r>
              <a:rPr lang="en" altLang="zh-CN" sz="1200" b="0" i="0" kern="1200" dirty="0">
                <a:solidFill>
                  <a:schemeClr val="tx1"/>
                </a:solidFill>
                <a:effectLst/>
                <a:latin typeface="+mn-lt"/>
                <a:ea typeface="+mn-ea"/>
                <a:cs typeface="+mn-cs"/>
              </a:rPr>
              <a:t>Bean</a:t>
            </a:r>
            <a:r>
              <a:rPr lang="zh-CN" altLang="en-US" sz="1200" b="0" i="0" kern="1200" dirty="0">
                <a:solidFill>
                  <a:schemeClr val="tx1"/>
                </a:solidFill>
                <a:effectLst/>
                <a:latin typeface="+mn-lt"/>
                <a:ea typeface="+mn-ea"/>
                <a:cs typeface="+mn-cs"/>
              </a:rPr>
              <a:t>上添加</a:t>
            </a:r>
            <a:r>
              <a:rPr lang="en" altLang="zh-CN" sz="1200" b="0" i="0" kern="1200" dirty="0">
                <a:solidFill>
                  <a:schemeClr val="tx1"/>
                </a:solidFill>
                <a:effectLst/>
                <a:latin typeface="+mn-lt"/>
                <a:ea typeface="+mn-ea"/>
                <a:cs typeface="+mn-cs"/>
              </a:rPr>
              <a:t>@Startup</a:t>
            </a:r>
          </a:p>
          <a:p>
            <a:pPr fontAlgn="base"/>
            <a:endParaRPr lang="en" altLang="zh-CN" sz="1200" b="0" i="0" kern="1200" dirty="0">
              <a:solidFill>
                <a:schemeClr val="tx1"/>
              </a:solidFill>
              <a:effectLst/>
              <a:latin typeface="+mn-lt"/>
              <a:ea typeface="+mn-ea"/>
              <a:cs typeface="+mn-cs"/>
            </a:endParaRPr>
          </a:p>
          <a:p>
            <a:pPr fontAlgn="base"/>
            <a:r>
              <a:rPr lang="zh-CN" altLang="en-US" sz="1200" b="0" i="0" kern="1200" dirty="0">
                <a:solidFill>
                  <a:schemeClr val="tx1"/>
                </a:solidFill>
                <a:effectLst/>
                <a:latin typeface="+mn-lt"/>
                <a:ea typeface="+mn-ea"/>
                <a:cs typeface="+mn-cs"/>
              </a:rPr>
              <a:t>默认情况下，容器会尝试在构建期间删除所有未使用的</a:t>
            </a:r>
            <a:r>
              <a:rPr lang="en" altLang="zh-CN" sz="1200" b="0" i="0" kern="1200" dirty="0">
                <a:solidFill>
                  <a:schemeClr val="tx1"/>
                </a:solidFill>
                <a:effectLst/>
                <a:latin typeface="+mn-lt"/>
                <a:ea typeface="+mn-ea"/>
                <a:cs typeface="+mn-cs"/>
              </a:rPr>
              <a:t>bean</a:t>
            </a:r>
            <a:r>
              <a:rPr lang="zh-CN" altLang="en-US" sz="1200" b="0" i="0" kern="1200" dirty="0">
                <a:solidFill>
                  <a:schemeClr val="tx1"/>
                </a:solidFill>
                <a:effectLst/>
                <a:latin typeface="+mn-lt"/>
                <a:ea typeface="+mn-ea"/>
                <a:cs typeface="+mn-cs"/>
              </a:rPr>
              <a:t>可以通过设置 </a:t>
            </a:r>
            <a:r>
              <a:rPr lang="en" altLang="zh-CN" sz="1200" b="0" i="0" kern="1200" dirty="0" err="1">
                <a:solidFill>
                  <a:schemeClr val="tx1"/>
                </a:solidFill>
                <a:effectLst/>
                <a:latin typeface="+mn-lt"/>
                <a:ea typeface="+mn-ea"/>
                <a:cs typeface="+mn-cs"/>
              </a:rPr>
              <a:t>quarkus.arc.remove</a:t>
            </a:r>
            <a:r>
              <a:rPr lang="en" altLang="zh-CN" sz="1200" b="0" i="0" kern="1200" dirty="0">
                <a:solidFill>
                  <a:schemeClr val="tx1"/>
                </a:solidFill>
                <a:effectLst/>
                <a:latin typeface="+mn-lt"/>
                <a:ea typeface="+mn-ea"/>
                <a:cs typeface="+mn-cs"/>
              </a:rPr>
              <a:t>-unused-beans </a:t>
            </a:r>
            <a:r>
              <a:rPr lang="zh-CN" altLang="en-US" sz="1200" b="0" i="0" kern="1200" dirty="0">
                <a:solidFill>
                  <a:schemeClr val="tx1"/>
                </a:solidFill>
                <a:effectLst/>
                <a:latin typeface="+mn-lt"/>
                <a:ea typeface="+mn-ea"/>
                <a:cs typeface="+mn-cs"/>
              </a:rPr>
              <a:t>为 </a:t>
            </a:r>
            <a:r>
              <a:rPr lang="en" altLang="zh-CN" sz="1200" b="0" i="0" kern="1200" dirty="0">
                <a:solidFill>
                  <a:schemeClr val="tx1"/>
                </a:solidFill>
                <a:effectLst/>
                <a:latin typeface="+mn-lt"/>
                <a:ea typeface="+mn-ea"/>
                <a:cs typeface="+mn-cs"/>
              </a:rPr>
              <a:t>none </a:t>
            </a:r>
            <a:r>
              <a:rPr lang="zh-CN" altLang="en-US" sz="1200" b="0" i="0" kern="1200" dirty="0">
                <a:solidFill>
                  <a:schemeClr val="tx1"/>
                </a:solidFill>
                <a:effectLst/>
                <a:latin typeface="+mn-lt"/>
                <a:ea typeface="+mn-ea"/>
                <a:cs typeface="+mn-cs"/>
              </a:rPr>
              <a:t>或 </a:t>
            </a:r>
            <a:r>
              <a:rPr lang="en" altLang="zh-CN" sz="1200" b="0" i="0" kern="1200" dirty="0">
                <a:solidFill>
                  <a:schemeClr val="tx1"/>
                </a:solidFill>
                <a:effectLst/>
                <a:latin typeface="+mn-lt"/>
                <a:ea typeface="+mn-ea"/>
                <a:cs typeface="+mn-cs"/>
              </a:rPr>
              <a:t>false </a:t>
            </a:r>
            <a:r>
              <a:rPr lang="zh-CN" altLang="en-US" sz="1200" b="0" i="0" kern="1200" dirty="0">
                <a:solidFill>
                  <a:schemeClr val="tx1"/>
                </a:solidFill>
                <a:effectLst/>
                <a:latin typeface="+mn-lt"/>
                <a:ea typeface="+mn-ea"/>
                <a:cs typeface="+mn-cs"/>
              </a:rPr>
              <a:t>来禁止</a:t>
            </a:r>
            <a:endParaRPr lang="en-US" altLang="zh-CN" sz="1200" b="0" i="0" kern="1200" dirty="0">
              <a:solidFill>
                <a:schemeClr val="tx1"/>
              </a:solidFill>
              <a:effectLst/>
              <a:latin typeface="+mn-lt"/>
              <a:ea typeface="+mn-ea"/>
              <a:cs typeface="+mn-cs"/>
            </a:endParaRPr>
          </a:p>
          <a:p>
            <a:pPr fontAlgn="base"/>
            <a:r>
              <a:rPr lang="zh-CN" altLang="en-US" sz="1200" b="0" i="0" kern="1200" dirty="0">
                <a:solidFill>
                  <a:schemeClr val="tx1"/>
                </a:solidFill>
                <a:effectLst/>
                <a:latin typeface="+mn-lt"/>
                <a:ea typeface="+mn-ea"/>
                <a:cs typeface="+mn-cs"/>
              </a:rPr>
              <a:t>可以通过用注解 </a:t>
            </a:r>
            <a:r>
              <a:rPr lang="en" altLang="zh-CN" sz="1200" b="0" i="0" kern="1200" dirty="0" err="1">
                <a:solidFill>
                  <a:schemeClr val="tx1"/>
                </a:solidFill>
                <a:effectLst/>
                <a:latin typeface="+mn-lt"/>
                <a:ea typeface="+mn-ea"/>
                <a:cs typeface="+mn-cs"/>
              </a:rPr>
              <a:t>io.quarkus.arc.Unremovable</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来指示容器不要删除任何特定的</a:t>
            </a:r>
            <a:r>
              <a:rPr lang="en" altLang="zh-CN" sz="1200" b="0" i="0" kern="1200" dirty="0">
                <a:solidFill>
                  <a:schemeClr val="tx1"/>
                </a:solidFill>
                <a:effectLst/>
                <a:latin typeface="+mn-lt"/>
                <a:ea typeface="+mn-ea"/>
                <a:cs typeface="+mn-cs"/>
              </a:rPr>
              <a:t>bean</a:t>
            </a:r>
          </a:p>
          <a:p>
            <a:pPr fontAlgn="base"/>
            <a:endParaRPr lang="en" altLang="zh-CN" sz="1200" b="0" i="0" kern="1200" dirty="0">
              <a:solidFill>
                <a:schemeClr val="tx1"/>
              </a:solidFill>
              <a:effectLst/>
              <a:latin typeface="+mn-lt"/>
              <a:ea typeface="+mn-ea"/>
              <a:cs typeface="+mn-cs"/>
            </a:endParaRPr>
          </a:p>
          <a:p>
            <a:r>
              <a:rPr lang="en" altLang="zh-CN" sz="1200" b="0" i="0" kern="1200" dirty="0" err="1">
                <a:solidFill>
                  <a:schemeClr val="tx1"/>
                </a:solidFill>
                <a:effectLst/>
                <a:latin typeface="+mn-lt"/>
                <a:ea typeface="+mn-ea"/>
                <a:cs typeface="+mn-cs"/>
              </a:rPr>
              <a:t>Quarkus</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整合了构建时优化，以提供即时启动和低内存占用。这种方法的缺点是不支持 </a:t>
            </a:r>
            <a:r>
              <a:rPr lang="en" altLang="zh-CN" sz="1200" b="0" i="0" kern="1200" dirty="0">
                <a:solidFill>
                  <a:schemeClr val="tx1"/>
                </a:solidFill>
                <a:effectLst/>
                <a:latin typeface="+mn-lt"/>
                <a:ea typeface="+mn-ea"/>
                <a:cs typeface="+mn-cs"/>
              </a:rPr>
              <a:t>CDI </a:t>
            </a:r>
            <a:r>
              <a:rPr lang="zh-CN" altLang="en-US" sz="1200" b="0" i="0" kern="1200" dirty="0">
                <a:solidFill>
                  <a:schemeClr val="tx1"/>
                </a:solidFill>
                <a:effectLst/>
                <a:latin typeface="+mn-lt"/>
                <a:ea typeface="+mn-ea"/>
                <a:cs typeface="+mn-cs"/>
              </a:rPr>
              <a:t>可移植扩展。然而，大部分的功能可以通过使用 </a:t>
            </a:r>
            <a:r>
              <a:rPr lang="en" altLang="zh-CN" sz="1200" b="0" i="0" kern="1200" dirty="0" err="1">
                <a:solidFill>
                  <a:schemeClr val="tx1"/>
                </a:solidFill>
                <a:effectLst/>
                <a:latin typeface="+mn-lt"/>
                <a:ea typeface="+mn-ea"/>
                <a:cs typeface="+mn-cs"/>
              </a:rPr>
              <a:t>Quarkus</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扩展来实现。</a:t>
            </a:r>
            <a:r>
              <a:rPr lang="en" altLang="zh-CN" sz="1200" kern="1200" dirty="0">
                <a:solidFill>
                  <a:schemeClr val="tx1"/>
                </a:solidFill>
                <a:effectLst/>
                <a:latin typeface="+mn-lt"/>
                <a:ea typeface="+mn-ea"/>
                <a:cs typeface="+mn-cs"/>
              </a:rPr>
              <a:t>@</a:t>
            </a:r>
            <a:r>
              <a:rPr lang="en" altLang="zh-CN" sz="1200" kern="1200" dirty="0" err="1">
                <a:solidFill>
                  <a:schemeClr val="tx1"/>
                </a:solidFill>
                <a:effectLst/>
                <a:latin typeface="+mn-lt"/>
                <a:ea typeface="+mn-ea"/>
                <a:cs typeface="+mn-cs"/>
              </a:rPr>
              <a:t>BuildStep</a:t>
            </a:r>
            <a:r>
              <a:rPr lang="en" altLang="zh-CN" dirty="0"/>
              <a:t> </a:t>
            </a:r>
          </a:p>
          <a:p>
            <a:endParaRPr lang="en" altLang="zh-CN" dirty="0"/>
          </a:p>
          <a:p>
            <a:r>
              <a:rPr lang="zh-CN" altLang="en-US" sz="1200" b="0" i="0" kern="1200" dirty="0">
                <a:solidFill>
                  <a:schemeClr val="tx1"/>
                </a:solidFill>
                <a:effectLst/>
                <a:latin typeface="+mn-lt"/>
                <a:ea typeface="+mn-ea"/>
                <a:cs typeface="+mn-cs"/>
              </a:rPr>
              <a:t>覆盖 </a:t>
            </a:r>
            <a:r>
              <a:rPr lang="en-US" altLang="zh-CN" sz="1200" b="0" i="0" kern="1200" dirty="0">
                <a:solidFill>
                  <a:schemeClr val="tx1"/>
                </a:solidFill>
                <a:effectLst/>
                <a:latin typeface="+mn-lt"/>
                <a:ea typeface="+mn-ea"/>
                <a:cs typeface="+mn-cs"/>
              </a:rPr>
              <a:t>bean</a:t>
            </a:r>
            <a:r>
              <a:rPr lang="zh-CN" altLang="en-US" sz="1200" b="0" i="0" kern="1200" dirty="0">
                <a:solidFill>
                  <a:schemeClr val="tx1"/>
                </a:solidFill>
                <a:effectLst/>
                <a:latin typeface="+mn-lt"/>
                <a:ea typeface="+mn-ea"/>
                <a:cs typeface="+mn-cs"/>
              </a:rPr>
              <a:t> 的默认实现，最简单的解决方案是使用 </a:t>
            </a:r>
            <a:r>
              <a:rPr lang="en" altLang="zh-CN" sz="1200" b="0" i="0" kern="1200" dirty="0" err="1">
                <a:solidFill>
                  <a:schemeClr val="tx1"/>
                </a:solidFill>
                <a:effectLst/>
                <a:latin typeface="+mn-lt"/>
                <a:ea typeface="+mn-ea"/>
                <a:cs typeface="+mn-cs"/>
              </a:rPr>
              <a:t>CDI@Alternative</a:t>
            </a:r>
            <a:r>
              <a:rPr lang="en" altLang="zh-CN" sz="1200" b="0" i="0" kern="1200" dirty="0">
                <a:solidFill>
                  <a:schemeClr val="tx1"/>
                </a:solidFill>
                <a:effectLst/>
                <a:latin typeface="+mn-lt"/>
                <a:ea typeface="+mn-ea"/>
                <a:cs typeface="+mn-cs"/>
              </a:rPr>
              <a:t> +@priority</a:t>
            </a:r>
            <a:endParaRPr lang="en-US" altLang="zh-CN" sz="1200" b="0" i="0" kern="1200" dirty="0">
              <a:solidFill>
                <a:schemeClr val="tx1"/>
              </a:solidFill>
              <a:effectLst/>
              <a:latin typeface="+mn-lt"/>
              <a:ea typeface="+mn-ea"/>
              <a:cs typeface="+mn-cs"/>
            </a:endParaRPr>
          </a:p>
          <a:p>
            <a:pPr fontAlgn="base"/>
            <a:endParaRPr lang="en"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14</a:t>
            </a:fld>
            <a:endParaRPr kumimoji="1" lang="zh-CN" altLang="en-US"/>
          </a:p>
        </p:txBody>
      </p:sp>
    </p:spTree>
    <p:extLst>
      <p:ext uri="{BB962C8B-B14F-4D97-AF65-F5344CB8AC3E}">
        <p14:creationId xmlns:p14="http://schemas.microsoft.com/office/powerpoint/2010/main" val="156305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i="0" kern="1200" dirty="0" err="1">
                <a:solidFill>
                  <a:schemeClr val="tx1"/>
                </a:solidFill>
                <a:effectLst/>
                <a:latin typeface="+mn-lt"/>
                <a:ea typeface="+mn-ea"/>
                <a:cs typeface="+mn-cs"/>
              </a:rPr>
              <a:t>Quarkus</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提供的 </a:t>
            </a:r>
            <a:r>
              <a:rPr lang="en" altLang="zh-CN" sz="1200" b="0" i="0" kern="1200" dirty="0">
                <a:solidFill>
                  <a:schemeClr val="tx1"/>
                </a:solidFill>
                <a:effectLst/>
                <a:latin typeface="+mn-lt"/>
                <a:ea typeface="+mn-ea"/>
                <a:cs typeface="+mn-cs"/>
              </a:rPr>
              <a:t>STM </a:t>
            </a:r>
            <a:r>
              <a:rPr lang="zh-CN" altLang="en-US" sz="1200" b="0" i="0" kern="1200" dirty="0">
                <a:solidFill>
                  <a:schemeClr val="tx1"/>
                </a:solidFill>
                <a:effectLst/>
                <a:latin typeface="+mn-lt"/>
                <a:ea typeface="+mn-ea"/>
                <a:cs typeface="+mn-cs"/>
              </a:rPr>
              <a:t>实现是基于 </a:t>
            </a:r>
            <a:r>
              <a:rPr lang="en" altLang="zh-CN" sz="1200" b="0" i="0" kern="1200" dirty="0">
                <a:solidFill>
                  <a:schemeClr val="tx1"/>
                </a:solidFill>
                <a:effectLst/>
                <a:latin typeface="+mn-lt"/>
                <a:ea typeface="+mn-ea"/>
                <a:cs typeface="+mn-cs"/>
              </a:rPr>
              <a:t>Narayana STM </a:t>
            </a:r>
            <a:r>
              <a:rPr lang="zh-CN" altLang="en-US" sz="1200" b="0" i="0" kern="1200" dirty="0">
                <a:solidFill>
                  <a:schemeClr val="tx1"/>
                </a:solidFill>
                <a:effectLst/>
                <a:latin typeface="+mn-lt"/>
                <a:ea typeface="+mn-ea"/>
                <a:cs typeface="+mn-cs"/>
              </a:rPr>
              <a:t>实现的</a:t>
            </a:r>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15</a:t>
            </a:fld>
            <a:endParaRPr kumimoji="1" lang="zh-CN" altLang="en-US"/>
          </a:p>
        </p:txBody>
      </p:sp>
    </p:spTree>
    <p:extLst>
      <p:ext uri="{BB962C8B-B14F-4D97-AF65-F5344CB8AC3E}">
        <p14:creationId xmlns:p14="http://schemas.microsoft.com/office/powerpoint/2010/main" val="17536539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在构建本地可执行文件时，</a:t>
            </a:r>
            <a:r>
              <a:rPr lang="en" altLang="zh-CN" sz="1200" b="0" i="0" kern="1200" dirty="0" err="1">
                <a:solidFill>
                  <a:schemeClr val="tx1"/>
                </a:solidFill>
                <a:effectLst/>
                <a:latin typeface="+mn-lt"/>
                <a:ea typeface="+mn-ea"/>
                <a:cs typeface="+mn-cs"/>
              </a:rPr>
              <a:t>GraalVM</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使用一个封闭的世界假设进行操作。它分析调用树并删除所有未直接使用的类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方法</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字段</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通过反射使用的元素不是调用树的一部分，因此它们是死代码</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如果在其他情况下没有直接调用</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。要在本机可</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JSON</a:t>
            </a:r>
            <a:r>
              <a:rPr lang="zh-CN" altLang="en-US" sz="1200" b="0" i="0" kern="1200" dirty="0">
                <a:solidFill>
                  <a:schemeClr val="tx1"/>
                </a:solidFill>
                <a:effectLst/>
                <a:latin typeface="+mn-lt"/>
                <a:ea typeface="+mn-ea"/>
                <a:cs typeface="+mn-cs"/>
              </a:rPr>
              <a:t>库通常使用反射将对象序列化为 </a:t>
            </a:r>
            <a:r>
              <a:rPr lang="en" altLang="zh-CN" sz="1200" b="0" i="0" kern="1200" dirty="0">
                <a:solidFill>
                  <a:schemeClr val="tx1"/>
                </a:solidFill>
                <a:effectLst/>
                <a:latin typeface="+mn-lt"/>
                <a:ea typeface="+mn-ea"/>
                <a:cs typeface="+mn-cs"/>
              </a:rPr>
              <a:t>JSON</a:t>
            </a:r>
            <a:r>
              <a:rPr lang="zh-CN" altLang="en-US" sz="1200" b="0" i="0" kern="1200" dirty="0">
                <a:solidFill>
                  <a:schemeClr val="tx1"/>
                </a:solidFill>
                <a:effectLst/>
                <a:latin typeface="+mn-lt"/>
                <a:ea typeface="+mn-ea"/>
                <a:cs typeface="+mn-cs"/>
              </a:rPr>
              <a:t>执行文件中包含这些元素，需要显式地注册它们以便进行反射。</a:t>
            </a:r>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16</a:t>
            </a:fld>
            <a:endParaRPr kumimoji="1" lang="zh-CN" altLang="en-US"/>
          </a:p>
        </p:txBody>
      </p:sp>
    </p:spTree>
    <p:extLst>
      <p:ext uri="{BB962C8B-B14F-4D97-AF65-F5344CB8AC3E}">
        <p14:creationId xmlns:p14="http://schemas.microsoft.com/office/powerpoint/2010/main" val="26964929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在编写本地应用程序时，您需要在映像生成时通过指定它们实现的接口列表来定义代理类。</a:t>
            </a:r>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17</a:t>
            </a:fld>
            <a:endParaRPr kumimoji="1" lang="zh-CN" altLang="en-US"/>
          </a:p>
        </p:txBody>
      </p:sp>
    </p:spTree>
    <p:extLst>
      <p:ext uri="{BB962C8B-B14F-4D97-AF65-F5344CB8AC3E}">
        <p14:creationId xmlns:p14="http://schemas.microsoft.com/office/powerpoint/2010/main" val="23874916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默认情况下，在构建本机可执行文件时，</a:t>
            </a:r>
            <a:r>
              <a:rPr lang="en" altLang="zh-CN" sz="1200" b="0" i="0" kern="1200" dirty="0" err="1">
                <a:solidFill>
                  <a:schemeClr val="tx1"/>
                </a:solidFill>
                <a:effectLst/>
                <a:latin typeface="+mn-lt"/>
                <a:ea typeface="+mn-ea"/>
                <a:cs typeface="+mn-cs"/>
              </a:rPr>
              <a:t>GraalVM</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不会将类路径上的任何资源包含到它创建的本机可执行文件中。需要显式配置本机可执行文件的一部分资源。</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 altLang="zh-CN" sz="1200" b="0" i="0" kern="1200" dirty="0" err="1">
                <a:solidFill>
                  <a:schemeClr val="tx1"/>
                </a:solidFill>
                <a:effectLst/>
                <a:latin typeface="+mn-lt"/>
                <a:ea typeface="+mn-ea"/>
                <a:cs typeface="+mn-cs"/>
              </a:rPr>
              <a:t>Quarkus</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自动包含 </a:t>
            </a:r>
            <a:r>
              <a:rPr lang="en" altLang="zh-CN" sz="1200" b="0" i="0" kern="1200" dirty="0">
                <a:solidFill>
                  <a:schemeClr val="tx1"/>
                </a:solidFill>
                <a:effectLst/>
                <a:latin typeface="+mn-lt"/>
                <a:ea typeface="+mn-ea"/>
                <a:cs typeface="+mn-cs"/>
              </a:rPr>
              <a:t>META-INF/resources (web </a:t>
            </a:r>
            <a:r>
              <a:rPr lang="zh-CN" altLang="en-US" sz="1200" b="0" i="0" kern="1200" dirty="0">
                <a:solidFill>
                  <a:schemeClr val="tx1"/>
                </a:solidFill>
                <a:effectLst/>
                <a:latin typeface="+mn-lt"/>
                <a:ea typeface="+mn-ea"/>
                <a:cs typeface="+mn-cs"/>
              </a:rPr>
              <a:t>资源</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中的资源，但是在这个目录之外，您只能靠自己。</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默认情况下，</a:t>
            </a:r>
            <a:r>
              <a:rPr lang="en" altLang="zh-CN" sz="1200" b="0" i="0" kern="1200" dirty="0" err="1">
                <a:solidFill>
                  <a:schemeClr val="tx1"/>
                </a:solidFill>
                <a:effectLst/>
                <a:latin typeface="+mn-lt"/>
                <a:ea typeface="+mn-ea"/>
                <a:cs typeface="+mn-cs"/>
              </a:rPr>
              <a:t>Quarkus</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在构建时初始化所有类。在某些情况下，某些类的初始化在静态块中完成，需要将其延迟到运行时。通常省略这样的配置会导致如下的运行时异常</a:t>
            </a:r>
            <a:r>
              <a:rPr lang="en-US" altLang="zh-CN" sz="1200" b="0" i="0" kern="1200" dirty="0">
                <a:solidFill>
                  <a:schemeClr val="tx1"/>
                </a:solidFill>
                <a:effectLst/>
                <a:latin typeface="+mn-lt"/>
                <a:ea typeface="+mn-ea"/>
                <a:cs typeface="+mn-cs"/>
              </a:rPr>
              <a:t>:</a:t>
            </a:r>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18</a:t>
            </a:fld>
            <a:endParaRPr kumimoji="1" lang="zh-CN" altLang="en-US"/>
          </a:p>
        </p:txBody>
      </p:sp>
    </p:spTree>
    <p:extLst>
      <p:ext uri="{BB962C8B-B14F-4D97-AF65-F5344CB8AC3E}">
        <p14:creationId xmlns:p14="http://schemas.microsoft.com/office/powerpoint/2010/main" val="1866517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19</a:t>
            </a:fld>
            <a:endParaRPr kumimoji="1" lang="zh-CN" altLang="en-US"/>
          </a:p>
        </p:txBody>
      </p:sp>
    </p:spTree>
    <p:extLst>
      <p:ext uri="{BB962C8B-B14F-4D97-AF65-F5344CB8AC3E}">
        <p14:creationId xmlns:p14="http://schemas.microsoft.com/office/powerpoint/2010/main" val="14571389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i="0" kern="1200" dirty="0" err="1">
                <a:solidFill>
                  <a:schemeClr val="tx1"/>
                </a:solidFill>
                <a:effectLst/>
                <a:latin typeface="+mn-lt"/>
                <a:ea typeface="+mn-ea"/>
                <a:cs typeface="+mn-cs"/>
              </a:rPr>
              <a:t>Quarkus</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支持优雅的关闭，允许 </a:t>
            </a:r>
            <a:r>
              <a:rPr lang="en" altLang="zh-CN" sz="1200" b="0" i="0" kern="1200" dirty="0" err="1">
                <a:solidFill>
                  <a:schemeClr val="tx1"/>
                </a:solidFill>
                <a:effectLst/>
                <a:latin typeface="+mn-lt"/>
                <a:ea typeface="+mn-ea"/>
                <a:cs typeface="+mn-cs"/>
              </a:rPr>
              <a:t>Quarkus</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等请求完成，或者直到超时。 默认这是禁用的，但是你可以配置 </a:t>
            </a:r>
            <a:r>
              <a:rPr lang="en" altLang="zh-CN" dirty="0" err="1"/>
              <a:t>quarkus.shutdown.timeout</a:t>
            </a:r>
            <a:r>
              <a:rPr lang="en" altLang="zh-CN" sz="1200" b="0" i="0" kern="1200" dirty="0">
                <a:solidFill>
                  <a:schemeClr val="tx1"/>
                </a:solidFill>
                <a:effectLst/>
                <a:latin typeface="+mn-lt"/>
                <a:ea typeface="+mn-ea"/>
                <a:cs typeface="+mn-cs"/>
              </a:rPr>
              <a:t> </a:t>
            </a:r>
            <a:r>
              <a:rPr lang="zh-CN" altLang="e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当设置后关闭会等请求处理完成或超时。 此设置项是时长，可以使用标准的 </a:t>
            </a:r>
            <a:r>
              <a:rPr lang="en" altLang="zh-CN" dirty="0" err="1"/>
              <a:t>java.time.Duration</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格式，如果只设置了数值则解析成秒</a:t>
            </a:r>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20</a:t>
            </a:fld>
            <a:endParaRPr kumimoji="1" lang="zh-CN" altLang="en-US"/>
          </a:p>
        </p:txBody>
      </p:sp>
    </p:spTree>
    <p:extLst>
      <p:ext uri="{BB962C8B-B14F-4D97-AF65-F5344CB8AC3E}">
        <p14:creationId xmlns:p14="http://schemas.microsoft.com/office/powerpoint/2010/main" val="21689037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专注业务，忽略其他技术支持，转而由云原生基础框架提供</a:t>
            </a:r>
            <a:endParaRPr kumimoji="1" lang="en-US" altLang="zh-CN" dirty="0"/>
          </a:p>
          <a:p>
            <a:endParaRPr kumimoji="1" lang="en-US" altLang="zh-CN" dirty="0"/>
          </a:p>
          <a:p>
            <a:r>
              <a:rPr kumimoji="1" lang="zh-CN" altLang="en-US" dirty="0"/>
              <a:t>容器优先，支持市面上绝大多数云计算框架，</a:t>
            </a:r>
            <a:r>
              <a:rPr kumimoji="1" lang="en-US" altLang="zh-CN" dirty="0"/>
              <a:t>k8s</a:t>
            </a:r>
            <a:r>
              <a:rPr kumimoji="1" lang="zh-CN" altLang="en-US" dirty="0"/>
              <a:t>，</a:t>
            </a:r>
            <a:r>
              <a:rPr kumimoji="1" lang="en-US" altLang="zh-CN" dirty="0"/>
              <a:t>docker</a:t>
            </a:r>
            <a:r>
              <a:rPr kumimoji="1" lang="zh-CN" altLang="en-US" dirty="0"/>
              <a:t>，</a:t>
            </a:r>
            <a:r>
              <a:rPr lang="en" altLang="zh-CN" sz="1200" b="0" i="0" kern="1200" dirty="0">
                <a:solidFill>
                  <a:schemeClr val="tx1"/>
                </a:solidFill>
                <a:effectLst/>
                <a:latin typeface="+mn-lt"/>
                <a:ea typeface="+mn-ea"/>
                <a:cs typeface="+mn-cs"/>
              </a:rPr>
              <a:t>OpenShift</a:t>
            </a:r>
          </a:p>
          <a:p>
            <a:endParaRPr kumimoji="1" lang="en-US" altLang="zh-CN" dirty="0"/>
          </a:p>
          <a:p>
            <a:r>
              <a:rPr lang="en" altLang="zh-CN" sz="1200" b="0" i="0" kern="1200" dirty="0" err="1">
                <a:solidFill>
                  <a:schemeClr val="tx1"/>
                </a:solidFill>
                <a:effectLst/>
                <a:latin typeface="+mn-lt"/>
                <a:ea typeface="+mn-ea"/>
                <a:cs typeface="+mn-cs"/>
              </a:rPr>
              <a:t>Vert.x</a:t>
            </a:r>
            <a:r>
              <a:rPr lang="zh-CN" altLang="en-US" sz="1200" b="0" i="0" kern="1200" dirty="0">
                <a:solidFill>
                  <a:schemeClr val="tx1"/>
                </a:solidFill>
                <a:effectLst/>
                <a:latin typeface="+mn-lt"/>
                <a:ea typeface="+mn-ea"/>
                <a:cs typeface="+mn-cs"/>
              </a:rPr>
              <a:t>  </a:t>
            </a:r>
            <a:r>
              <a:rPr lang="en" altLang="zh-CN" sz="1200" b="0" i="0" kern="1200" dirty="0">
                <a:solidFill>
                  <a:schemeClr val="tx1"/>
                </a:solidFill>
                <a:effectLst/>
                <a:latin typeface="+mn-lt"/>
                <a:ea typeface="+mn-ea"/>
                <a:cs typeface="+mn-cs"/>
              </a:rPr>
              <a:t>Reactive</a:t>
            </a:r>
            <a:r>
              <a:rPr lang="zh-CN" altLang="en-US" sz="1200" b="0" i="0" kern="1200" dirty="0">
                <a:solidFill>
                  <a:schemeClr val="tx1"/>
                </a:solidFill>
                <a:effectLst/>
                <a:latin typeface="+mn-lt"/>
                <a:ea typeface="+mn-ea"/>
                <a:cs typeface="+mn-cs"/>
              </a:rPr>
              <a:t>  </a:t>
            </a:r>
            <a:endParaRPr lang="en-US" altLang="zh-CN" sz="1200" b="0" i="0" kern="1200" dirty="0">
              <a:solidFill>
                <a:schemeClr val="tx1"/>
              </a:solidFill>
              <a:effectLst/>
              <a:latin typeface="+mn-lt"/>
              <a:ea typeface="+mn-ea"/>
              <a:cs typeface="+mn-cs"/>
            </a:endParaRPr>
          </a:p>
          <a:p>
            <a:endParaRPr kumimoji="1" lang="en-US" altLang="zh-CN" sz="1200" b="0" i="0" kern="1200" dirty="0">
              <a:solidFill>
                <a:schemeClr val="tx1"/>
              </a:solidFill>
              <a:effectLst/>
              <a:latin typeface="+mn-lt"/>
              <a:ea typeface="+mn-ea"/>
              <a:cs typeface="+mn-cs"/>
            </a:endParaRPr>
          </a:p>
          <a:p>
            <a:r>
              <a:rPr kumimoji="1" lang="zh-CN" altLang="en-US" sz="1200" b="0" i="0" kern="1200" dirty="0">
                <a:solidFill>
                  <a:schemeClr val="tx1"/>
                </a:solidFill>
                <a:effectLst/>
                <a:latin typeface="+mn-lt"/>
                <a:ea typeface="+mn-ea"/>
                <a:cs typeface="+mn-cs"/>
              </a:rPr>
              <a:t>符合微服务的快、小、精</a:t>
            </a:r>
            <a:endParaRPr kumimoji="1" lang="en-US" altLang="zh-CN" sz="1200" b="0" i="0" kern="1200" dirty="0">
              <a:solidFill>
                <a:schemeClr val="tx1"/>
              </a:solidFill>
              <a:effectLst/>
              <a:latin typeface="+mn-lt"/>
              <a:ea typeface="+mn-ea"/>
              <a:cs typeface="+mn-cs"/>
            </a:endParaRPr>
          </a:p>
          <a:p>
            <a:pPr marL="0" algn="l" defTabSz="914400" rtl="0" eaLnBrk="1" latinLnBrk="0" hangingPunct="1"/>
            <a:endParaRPr kumimoji="1"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kern="1200" dirty="0">
                <a:solidFill>
                  <a:schemeClr val="tx1"/>
                </a:solidFill>
                <a:latin typeface="+mn-lt"/>
                <a:ea typeface="+mn-ea"/>
                <a:cs typeface="+mn-cs"/>
              </a:rPr>
              <a:t>在</a:t>
            </a:r>
            <a:r>
              <a:rPr kumimoji="1" lang="en-US" altLang="zh-CN" sz="1200" kern="1200" dirty="0">
                <a:solidFill>
                  <a:schemeClr val="tx1"/>
                </a:solidFill>
                <a:latin typeface="+mn-lt"/>
                <a:ea typeface="+mn-ea"/>
                <a:cs typeface="+mn-cs"/>
              </a:rPr>
              <a:t>java</a:t>
            </a:r>
            <a:r>
              <a:rPr kumimoji="1" lang="zh-CN" altLang="en-US" sz="1200" kern="1200" dirty="0">
                <a:solidFill>
                  <a:schemeClr val="tx1"/>
                </a:solidFill>
                <a:latin typeface="+mn-lt"/>
                <a:ea typeface="+mn-ea"/>
                <a:cs typeface="+mn-cs"/>
              </a:rPr>
              <a:t>原有优势和强大生态上，更快，更高，更小，更原生</a:t>
            </a:r>
            <a:endParaRPr kumimoji="1"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dirty="0" err="1"/>
              <a:t>HotSpot</a:t>
            </a:r>
            <a:r>
              <a:rPr lang="zh-CN" altLang="en-US" sz="1200" b="0" i="0" kern="1200" dirty="0">
                <a:solidFill>
                  <a:schemeClr val="tx1"/>
                </a:solidFill>
                <a:effectLst/>
                <a:latin typeface="+mn-lt"/>
                <a:ea typeface="+mn-ea"/>
                <a:cs typeface="+mn-cs"/>
              </a:rPr>
              <a:t>热点代码探测能力</a:t>
            </a:r>
            <a:endParaRPr kumimoji="1" lang="en-US" altLang="zh-CN" sz="1200" kern="1200" dirty="0">
              <a:solidFill>
                <a:schemeClr val="tx1"/>
              </a:solidFill>
              <a:latin typeface="+mn-lt"/>
              <a:ea typeface="+mn-ea"/>
              <a:cs typeface="+mn-cs"/>
            </a:endParaRPr>
          </a:p>
          <a:p>
            <a:endParaRPr kumimoji="1" lang="en-US" altLang="zh-CN" sz="1200" b="0" i="0" kern="1200" dirty="0">
              <a:solidFill>
                <a:schemeClr val="tx1"/>
              </a:solidFill>
              <a:effectLst/>
              <a:latin typeface="+mn-lt"/>
              <a:ea typeface="+mn-ea"/>
              <a:cs typeface="+mn-cs"/>
            </a:endParaRPr>
          </a:p>
          <a:p>
            <a:r>
              <a:rPr kumimoji="1" lang="zh-CN" altLang="en-US" sz="1200" b="0" i="0" kern="1200" dirty="0">
                <a:solidFill>
                  <a:schemeClr val="tx1"/>
                </a:solidFill>
                <a:effectLst/>
                <a:latin typeface="+mn-lt"/>
                <a:ea typeface="+mn-ea"/>
                <a:cs typeface="+mn-cs"/>
              </a:rPr>
              <a:t>要想学习</a:t>
            </a:r>
            <a:r>
              <a:rPr kumimoji="1" lang="en-US" altLang="zh-CN" sz="1200" b="0" i="0" kern="1200" dirty="0" err="1">
                <a:solidFill>
                  <a:schemeClr val="tx1"/>
                </a:solidFill>
                <a:effectLst/>
                <a:latin typeface="+mn-lt"/>
                <a:ea typeface="+mn-ea"/>
                <a:cs typeface="+mn-cs"/>
              </a:rPr>
              <a:t>Quarkus</a:t>
            </a:r>
            <a:r>
              <a:rPr kumimoji="1" lang="zh-CN" altLang="en-US" sz="1200" b="0" i="0" kern="1200" dirty="0">
                <a:solidFill>
                  <a:schemeClr val="tx1"/>
                </a:solidFill>
                <a:effectLst/>
                <a:latin typeface="+mn-lt"/>
                <a:ea typeface="+mn-ea"/>
                <a:cs typeface="+mn-cs"/>
              </a:rPr>
              <a:t>得先了解</a:t>
            </a:r>
            <a:r>
              <a:rPr kumimoji="1" lang="en-US" altLang="zh-CN" sz="1200" b="0" i="0" kern="1200" dirty="0" err="1">
                <a:solidFill>
                  <a:schemeClr val="tx1"/>
                </a:solidFill>
                <a:effectLst/>
                <a:latin typeface="+mn-lt"/>
                <a:ea typeface="+mn-ea"/>
                <a:cs typeface="+mn-cs"/>
              </a:rPr>
              <a:t>GraalVM</a:t>
            </a:r>
            <a:r>
              <a:rPr kumimoji="1" lang="zh-CN" altLang="en-US" sz="1200" b="0" i="0" kern="1200" dirty="0">
                <a:solidFill>
                  <a:schemeClr val="tx1"/>
                </a:solidFill>
                <a:effectLst/>
                <a:latin typeface="+mn-lt"/>
                <a:ea typeface="+mn-ea"/>
                <a:cs typeface="+mn-cs"/>
              </a:rPr>
              <a:t>，他是</a:t>
            </a:r>
            <a:r>
              <a:rPr kumimoji="1" lang="en-US" altLang="zh-CN" sz="1200" b="0" i="0" kern="1200" dirty="0" err="1">
                <a:solidFill>
                  <a:schemeClr val="tx1"/>
                </a:solidFill>
                <a:effectLst/>
                <a:latin typeface="+mn-lt"/>
                <a:ea typeface="+mn-ea"/>
                <a:cs typeface="+mn-cs"/>
              </a:rPr>
              <a:t>quarkus</a:t>
            </a:r>
            <a:r>
              <a:rPr kumimoji="1" lang="zh-CN" altLang="en-US" sz="1200" b="0" i="0" kern="1200" dirty="0">
                <a:solidFill>
                  <a:schemeClr val="tx1"/>
                </a:solidFill>
                <a:effectLst/>
                <a:latin typeface="+mn-lt"/>
                <a:ea typeface="+mn-ea"/>
                <a:cs typeface="+mn-cs"/>
              </a:rPr>
              <a:t>的底座 核心</a:t>
            </a:r>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3</a:t>
            </a:fld>
            <a:endParaRPr kumimoji="1" lang="zh-CN" altLang="en-US"/>
          </a:p>
        </p:txBody>
      </p:sp>
    </p:spTree>
    <p:extLst>
      <p:ext uri="{BB962C8B-B14F-4D97-AF65-F5344CB8AC3E}">
        <p14:creationId xmlns:p14="http://schemas.microsoft.com/office/powerpoint/2010/main" val="4564831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i="0" kern="1200" dirty="0" err="1">
                <a:solidFill>
                  <a:schemeClr val="tx1"/>
                </a:solidFill>
                <a:effectLst/>
                <a:latin typeface="+mn-lt"/>
                <a:ea typeface="+mn-ea"/>
                <a:cs typeface="+mn-cs"/>
              </a:rPr>
              <a:t>Queryparam</a:t>
            </a:r>
            <a:r>
              <a:rPr lang="zh-CN" altLang="en" sz="1200" b="0" i="0" kern="1200" dirty="0">
                <a:solidFill>
                  <a:schemeClr val="tx1"/>
                </a:solidFill>
                <a:effectLst/>
                <a:latin typeface="+mn-lt"/>
                <a:ea typeface="+mn-ea"/>
                <a:cs typeface="+mn-cs"/>
              </a:rPr>
              <a:t>： </a:t>
            </a:r>
          </a:p>
          <a:p>
            <a:r>
              <a:rPr lang="en" altLang="zh-CN" sz="1200" b="0" i="0" kern="1200" dirty="0" err="1">
                <a:solidFill>
                  <a:schemeClr val="tx1"/>
                </a:solidFill>
                <a:effectLst/>
                <a:latin typeface="+mn-lt"/>
                <a:ea typeface="+mn-ea"/>
                <a:cs typeface="+mn-cs"/>
              </a:rPr>
              <a:t>url</a:t>
            </a:r>
            <a:r>
              <a:rPr lang="en" altLang="zh-CN" sz="1200" b="0" i="0" kern="1200" dirty="0">
                <a:solidFill>
                  <a:schemeClr val="tx1"/>
                </a:solidFill>
                <a:effectLst/>
                <a:latin typeface="+mn-lt"/>
                <a:ea typeface="+mn-ea"/>
                <a:cs typeface="+mn-cs"/>
              </a:rPr>
              <a:t> ? key=value;</a:t>
            </a:r>
          </a:p>
          <a:p>
            <a:r>
              <a:rPr lang="en" altLang="zh-CN" sz="1200" b="0" i="0" kern="1200" dirty="0" err="1">
                <a:solidFill>
                  <a:schemeClr val="tx1"/>
                </a:solidFill>
                <a:effectLst/>
                <a:latin typeface="+mn-lt"/>
                <a:ea typeface="+mn-ea"/>
                <a:cs typeface="+mn-cs"/>
              </a:rPr>
              <a:t>Matrixparam</a:t>
            </a:r>
            <a:endParaRPr lang="en" altLang="zh-CN" sz="1200" b="0" i="0" kern="1200" dirty="0">
              <a:solidFill>
                <a:schemeClr val="tx1"/>
              </a:solidFill>
              <a:effectLst/>
              <a:latin typeface="+mn-lt"/>
              <a:ea typeface="+mn-ea"/>
              <a:cs typeface="+mn-cs"/>
            </a:endParaRPr>
          </a:p>
          <a:p>
            <a:r>
              <a:rPr lang="en" altLang="zh-CN" sz="1200" b="0" i="0" kern="1200" dirty="0" err="1">
                <a:solidFill>
                  <a:schemeClr val="tx1"/>
                </a:solidFill>
                <a:effectLst/>
                <a:latin typeface="+mn-lt"/>
                <a:ea typeface="+mn-ea"/>
                <a:cs typeface="+mn-cs"/>
              </a:rPr>
              <a:t>url</a:t>
            </a:r>
            <a:r>
              <a:rPr lang="en" altLang="zh-CN" sz="1200" b="0" i="0" kern="1200" dirty="0">
                <a:solidFill>
                  <a:schemeClr val="tx1"/>
                </a:solidFill>
                <a:effectLst/>
                <a:latin typeface="+mn-lt"/>
                <a:ea typeface="+mn-ea"/>
                <a:cs typeface="+mn-cs"/>
              </a:rPr>
              <a:t>; key=value;</a:t>
            </a:r>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21</a:t>
            </a:fld>
            <a:endParaRPr kumimoji="1" lang="zh-CN" altLang="en-US"/>
          </a:p>
        </p:txBody>
      </p:sp>
    </p:spTree>
    <p:extLst>
      <p:ext uri="{BB962C8B-B14F-4D97-AF65-F5344CB8AC3E}">
        <p14:creationId xmlns:p14="http://schemas.microsoft.com/office/powerpoint/2010/main" val="40734644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23</a:t>
            </a:fld>
            <a:endParaRPr kumimoji="1" lang="zh-CN" altLang="en-US"/>
          </a:p>
        </p:txBody>
      </p:sp>
    </p:spTree>
    <p:extLst>
      <p:ext uri="{BB962C8B-B14F-4D97-AF65-F5344CB8AC3E}">
        <p14:creationId xmlns:p14="http://schemas.microsoft.com/office/powerpoint/2010/main" val="1827885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25</a:t>
            </a:fld>
            <a:endParaRPr kumimoji="1" lang="zh-CN" altLang="en-US"/>
          </a:p>
        </p:txBody>
      </p:sp>
    </p:spTree>
    <p:extLst>
      <p:ext uri="{BB962C8B-B14F-4D97-AF65-F5344CB8AC3E}">
        <p14:creationId xmlns:p14="http://schemas.microsoft.com/office/powerpoint/2010/main" val="33179245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支持</a:t>
            </a:r>
            <a:r>
              <a:rPr kumimoji="1" lang="en-US" altLang="zh-CN" dirty="0"/>
              <a:t>reactive</a:t>
            </a:r>
            <a:r>
              <a:rPr kumimoji="1" lang="zh-CN" altLang="en-US" dirty="0"/>
              <a:t>， </a:t>
            </a:r>
            <a:r>
              <a:rPr kumimoji="1" lang="en-US" altLang="zh-CN" dirty="0" err="1"/>
              <a:t>vert.x</a:t>
            </a:r>
            <a:r>
              <a:rPr kumimoji="1" lang="zh-CN" altLang="en-US" dirty="0"/>
              <a:t> 提高吞吐减少延迟  </a:t>
            </a:r>
            <a:r>
              <a:rPr kumimoji="1" lang="en-US" altLang="zh-CN" dirty="0"/>
              <a:t>servlet</a:t>
            </a:r>
            <a:r>
              <a:rPr kumimoji="1" lang="zh-CN" altLang="en-US" dirty="0"/>
              <a:t>转向</a:t>
            </a:r>
            <a:r>
              <a:rPr kumimoji="1" lang="en-US" altLang="zh-CN" dirty="0" err="1"/>
              <a:t>netty</a:t>
            </a:r>
            <a:endParaRPr kumimoji="1" lang="en-US" altLang="zh-CN" dirty="0"/>
          </a:p>
          <a:p>
            <a:endParaRPr kumimoji="1" lang="en-US" altLang="zh-CN" dirty="0"/>
          </a:p>
          <a:p>
            <a:r>
              <a:rPr kumimoji="1" lang="zh-CN" altLang="en-US" dirty="0"/>
              <a:t>支持</a:t>
            </a:r>
            <a:r>
              <a:rPr kumimoji="1" lang="en-US" altLang="zh-CN" dirty="0" err="1"/>
              <a:t>aot</a:t>
            </a:r>
            <a:r>
              <a:rPr kumimoji="1" lang="zh-CN" altLang="en-US" dirty="0"/>
              <a:t>编译，利用</a:t>
            </a:r>
            <a:r>
              <a:rPr kumimoji="1" lang="en-US" altLang="zh-CN" dirty="0"/>
              <a:t>native-image</a:t>
            </a:r>
            <a:r>
              <a:rPr kumimoji="1" lang="zh-CN" altLang="en-US" dirty="0"/>
              <a:t>工具将</a:t>
            </a:r>
            <a:r>
              <a:rPr kumimoji="1" lang="en-US" altLang="zh-CN" dirty="0"/>
              <a:t>java</a:t>
            </a:r>
            <a:r>
              <a:rPr kumimoji="1" lang="zh-CN" altLang="en-US" dirty="0"/>
              <a:t>代码直接编译为可执行二进制文件</a:t>
            </a:r>
            <a:endParaRPr kumimoji="1" lang="en-US" altLang="zh-CN" dirty="0"/>
          </a:p>
          <a:p>
            <a:endParaRPr kumimoji="1" lang="en-US" altLang="zh-CN" dirty="0"/>
          </a:p>
          <a:p>
            <a:r>
              <a:rPr kumimoji="1" lang="zh-CN" altLang="en-US" dirty="0"/>
              <a:t>在</a:t>
            </a:r>
            <a:r>
              <a:rPr lang="en" altLang="zh-CN" dirty="0"/>
              <a:t>Truffle</a:t>
            </a:r>
            <a:r>
              <a:rPr lang="zh-CN" altLang="en-US" dirty="0"/>
              <a:t>框架加持下，支持多种语言和库的使用，</a:t>
            </a:r>
            <a:r>
              <a:rPr lang="zh-CN" altLang="en-US" sz="1200" b="0" i="0" kern="1200" dirty="0">
                <a:solidFill>
                  <a:schemeClr val="tx1"/>
                </a:solidFill>
                <a:effectLst/>
                <a:latin typeface="+mn-lt"/>
                <a:ea typeface="+mn-ea"/>
                <a:cs typeface="+mn-cs"/>
              </a:rPr>
              <a:t>使得在一个应用程序中混合使用多种编程语言成为可能，同时消除了任何外语调用成本</a:t>
            </a:r>
            <a:endParaRPr lang="en-US" altLang="zh-CN" sz="1200" b="0" i="0" kern="1200" dirty="0">
              <a:solidFill>
                <a:schemeClr val="tx1"/>
              </a:solidFill>
              <a:effectLst/>
              <a:latin typeface="+mn-lt"/>
              <a:ea typeface="+mn-ea"/>
              <a:cs typeface="+mn-cs"/>
            </a:endParaRPr>
          </a:p>
          <a:p>
            <a:endParaRPr kumimoji="1" lang="en-US" altLang="zh-CN" sz="1200" b="0" i="0" kern="1200" dirty="0">
              <a:solidFill>
                <a:schemeClr val="tx1"/>
              </a:solidFill>
              <a:effectLst/>
              <a:latin typeface="+mn-lt"/>
              <a:ea typeface="+mn-ea"/>
              <a:cs typeface="+mn-cs"/>
            </a:endParaRPr>
          </a:p>
          <a:p>
            <a:r>
              <a:rPr kumimoji="1" lang="en-US" altLang="zh-CN" sz="1200" b="0" i="0" kern="1200" dirty="0">
                <a:solidFill>
                  <a:schemeClr val="tx1"/>
                </a:solidFill>
                <a:effectLst/>
                <a:latin typeface="+mn-lt"/>
                <a:ea typeface="+mn-ea"/>
                <a:cs typeface="+mn-cs"/>
              </a:rPr>
              <a:t>Js+v8+node.js</a:t>
            </a:r>
            <a:r>
              <a:rPr kumimoji="1" lang="zh-CN" altLang="en-US" sz="1200" b="0" i="0" kern="1200" dirty="0">
                <a:solidFill>
                  <a:schemeClr val="tx1"/>
                </a:solidFill>
                <a:effectLst/>
                <a:latin typeface="+mn-lt"/>
                <a:ea typeface="+mn-ea"/>
                <a:cs typeface="+mn-cs"/>
              </a:rPr>
              <a:t>  转为   </a:t>
            </a:r>
            <a:r>
              <a:rPr kumimoji="1" lang="en-US" altLang="zh-CN" sz="1200" b="0" i="0" kern="1200" dirty="0" err="1">
                <a:solidFill>
                  <a:schemeClr val="tx1"/>
                </a:solidFill>
                <a:effectLst/>
                <a:latin typeface="+mn-lt"/>
                <a:ea typeface="+mn-ea"/>
                <a:cs typeface="+mn-cs"/>
              </a:rPr>
              <a:t>js+GraalVM</a:t>
            </a:r>
            <a:endParaRPr kumimoji="1" lang="en-US" altLang="zh-CN" sz="1200" b="0" i="0" kern="1200" dirty="0">
              <a:solidFill>
                <a:schemeClr val="tx1"/>
              </a:solidFill>
              <a:effectLst/>
              <a:latin typeface="+mn-lt"/>
              <a:ea typeface="+mn-ea"/>
              <a:cs typeface="+mn-cs"/>
            </a:endParaRPr>
          </a:p>
          <a:p>
            <a:endParaRPr kumimoji="1" lang="en-US" altLang="zh-CN" sz="1200" b="0" i="0" kern="1200" dirty="0">
              <a:solidFill>
                <a:schemeClr val="tx1"/>
              </a:solidFill>
              <a:effectLst/>
              <a:latin typeface="+mn-lt"/>
              <a:ea typeface="+mn-ea"/>
              <a:cs typeface="+mn-cs"/>
            </a:endParaRPr>
          </a:p>
          <a:p>
            <a:r>
              <a:rPr kumimoji="1" lang="zh-CN" altLang="en-US" sz="1200" b="0" i="0" kern="1200" dirty="0">
                <a:solidFill>
                  <a:schemeClr val="tx1"/>
                </a:solidFill>
                <a:effectLst/>
                <a:latin typeface="+mn-lt"/>
                <a:ea typeface="+mn-ea"/>
                <a:cs typeface="+mn-cs"/>
              </a:rPr>
              <a:t>怎么加速，怎么编译成本机二进制文件</a:t>
            </a:r>
            <a:endParaRPr kumimoji="1"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4</a:t>
            </a:fld>
            <a:endParaRPr kumimoji="1" lang="zh-CN" altLang="en-US"/>
          </a:p>
        </p:txBody>
      </p:sp>
    </p:spTree>
    <p:extLst>
      <p:ext uri="{BB962C8B-B14F-4D97-AF65-F5344CB8AC3E}">
        <p14:creationId xmlns:p14="http://schemas.microsoft.com/office/powerpoint/2010/main" val="3410641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5</a:t>
            </a:fld>
            <a:endParaRPr kumimoji="1" lang="zh-CN" altLang="en-US"/>
          </a:p>
        </p:txBody>
      </p:sp>
    </p:spTree>
    <p:extLst>
      <p:ext uri="{BB962C8B-B14F-4D97-AF65-F5344CB8AC3E}">
        <p14:creationId xmlns:p14="http://schemas.microsoft.com/office/powerpoint/2010/main" val="2511322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dirty="0" err="1"/>
              <a:t>Graal</a:t>
            </a:r>
            <a:r>
              <a:rPr lang="zh-CN" altLang="en-US" dirty="0"/>
              <a:t>编译器是一个</a:t>
            </a:r>
            <a:r>
              <a:rPr lang="en-US" altLang="zh-CN" dirty="0" err="1"/>
              <a:t>jit</a:t>
            </a:r>
            <a:r>
              <a:rPr lang="zh-CN" altLang="en-US" dirty="0"/>
              <a:t>编译器，可以作为所有语言的编译器，</a:t>
            </a:r>
            <a:r>
              <a:rPr lang="en" altLang="zh-CN" dirty="0" err="1"/>
              <a:t>Graal</a:t>
            </a:r>
            <a:r>
              <a:rPr lang="zh-CN" altLang="en-US" dirty="0"/>
              <a:t>编译器是作为</a:t>
            </a:r>
            <a:r>
              <a:rPr lang="en" altLang="zh-CN" dirty="0"/>
              <a:t>C2</a:t>
            </a:r>
            <a:r>
              <a:rPr lang="zh-CN" altLang="en-US" dirty="0"/>
              <a:t>编译器替代者的角色登场的</a:t>
            </a:r>
            <a:r>
              <a:rPr lang="en-US" altLang="zh-CN" dirty="0"/>
              <a:t>,</a:t>
            </a:r>
            <a:r>
              <a:rPr lang="zh-CN" altLang="en-US" dirty="0"/>
              <a:t>它借鉴了</a:t>
            </a:r>
            <a:r>
              <a:rPr lang="en" altLang="zh-CN" dirty="0"/>
              <a:t>C2</a:t>
            </a:r>
            <a:r>
              <a:rPr lang="zh-CN" altLang="en-US" dirty="0"/>
              <a:t>的优点，摈弃了</a:t>
            </a:r>
            <a:r>
              <a:rPr lang="en" altLang="zh-CN" dirty="0"/>
              <a:t>C2</a:t>
            </a:r>
            <a:r>
              <a:rPr lang="zh-CN" altLang="en-US" dirty="0"/>
              <a:t>的缺陷，在可维护性和可扩展性上面都优于</a:t>
            </a:r>
            <a:r>
              <a:rPr lang="en" altLang="zh-CN" dirty="0"/>
              <a:t>C2</a:t>
            </a:r>
          </a:p>
          <a:p>
            <a:r>
              <a:rPr lang="zh-CN" altLang="en-US" dirty="0"/>
              <a:t>，从</a:t>
            </a:r>
            <a:r>
              <a:rPr lang="en" altLang="zh-CN" dirty="0"/>
              <a:t>JDK10</a:t>
            </a:r>
            <a:r>
              <a:rPr lang="zh-CN" altLang="en-US" dirty="0"/>
              <a:t>开始，</a:t>
            </a:r>
            <a:r>
              <a:rPr lang="en" altLang="zh-CN" dirty="0" err="1"/>
              <a:t>HotSpot</a:t>
            </a:r>
            <a:r>
              <a:rPr lang="zh-CN" altLang="en-US" dirty="0"/>
              <a:t>也引入了</a:t>
            </a:r>
            <a:r>
              <a:rPr lang="en" altLang="zh-CN" dirty="0" err="1"/>
              <a:t>Graa</a:t>
            </a:r>
            <a:r>
              <a:rPr lang="zh-CN" altLang="en-US" dirty="0"/>
              <a:t>编译器，常见的编译器优化它都支持，并且支持更复杂的优化（部分逃逸分析、激进预测优化等） </a:t>
            </a:r>
            <a:endParaRPr lang="en-US" altLang="zh-CN" dirty="0"/>
          </a:p>
          <a:p>
            <a:endParaRPr kumimoji="1" lang="en-US" altLang="zh-CN" dirty="0"/>
          </a:p>
          <a:p>
            <a:pPr>
              <a:lnSpc>
                <a:spcPct val="150000"/>
              </a:lnSpc>
            </a:pPr>
            <a:r>
              <a:rPr lang="en" altLang="zh-CN" dirty="0" err="1"/>
              <a:t>HotSpot</a:t>
            </a:r>
            <a:r>
              <a:rPr lang="zh-CN" altLang="en-US" dirty="0"/>
              <a:t>虚拟机包含有两个即时编译器</a:t>
            </a:r>
            <a:r>
              <a:rPr lang="en-US" altLang="zh-CN" dirty="0"/>
              <a:t>:</a:t>
            </a:r>
          </a:p>
          <a:p>
            <a:pPr>
              <a:lnSpc>
                <a:spcPct val="150000"/>
              </a:lnSpc>
            </a:pPr>
            <a:r>
              <a:rPr lang="zh-CN" altLang="en-US" dirty="0"/>
              <a:t>编译时间较短但输出代码优化程度较低的客户端编译器（</a:t>
            </a:r>
            <a:r>
              <a:rPr lang="en" altLang="zh-CN" dirty="0"/>
              <a:t>C1</a:t>
            </a:r>
            <a:r>
              <a:rPr lang="zh-CN" altLang="en" dirty="0"/>
              <a:t>）</a:t>
            </a:r>
            <a:endParaRPr lang="en-US" altLang="zh-CN" dirty="0"/>
          </a:p>
          <a:p>
            <a:pPr>
              <a:lnSpc>
                <a:spcPct val="150000"/>
              </a:lnSpc>
            </a:pPr>
            <a:r>
              <a:rPr lang="zh-CN" altLang="en-US" dirty="0"/>
              <a:t>编译耗时长但输出代码优化质量也更高的服务端编译器（</a:t>
            </a:r>
            <a:r>
              <a:rPr lang="en" altLang="zh-CN" dirty="0"/>
              <a:t>C2</a:t>
            </a:r>
            <a:r>
              <a:rPr lang="zh-CN" altLang="en" dirty="0"/>
              <a:t>）</a:t>
            </a:r>
            <a:endParaRPr kumimoji="1" lang="zh-CN" altLang="en-US" dirty="0"/>
          </a:p>
          <a:p>
            <a:endParaRPr kumimoji="1" lang="en-US" altLang="zh-CN" dirty="0"/>
          </a:p>
          <a:p>
            <a:endParaRPr kumimoji="1" lang="en-US" altLang="zh-CN" dirty="0"/>
          </a:p>
          <a:p>
            <a:r>
              <a:rPr lang="en" altLang="zh-CN" dirty="0"/>
              <a:t>Truffle</a:t>
            </a:r>
            <a:r>
              <a:rPr lang="zh-CN" altLang="en-US" sz="1200" b="0" i="0" kern="1200" dirty="0">
                <a:solidFill>
                  <a:schemeClr val="tx1"/>
                </a:solidFill>
                <a:effectLst/>
                <a:latin typeface="+mn-lt"/>
                <a:ea typeface="+mn-ea"/>
                <a:cs typeface="+mn-cs"/>
              </a:rPr>
              <a:t>是一款编程语言的实现框架，它提供了一套</a:t>
            </a:r>
            <a:r>
              <a:rPr lang="en" altLang="zh-CN" sz="1200" b="0" i="0" kern="1200" dirty="0">
                <a:solidFill>
                  <a:schemeClr val="tx1"/>
                </a:solidFill>
                <a:effectLst/>
                <a:latin typeface="+mn-lt"/>
                <a:ea typeface="+mn-ea"/>
                <a:cs typeface="+mn-cs"/>
              </a:rPr>
              <a:t>API</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可以用它来实现某一门语言的</a:t>
            </a:r>
            <a:r>
              <a:rPr lang="en" altLang="zh-CN" sz="1200" b="0" i="0" kern="1200" dirty="0">
                <a:solidFill>
                  <a:schemeClr val="tx1"/>
                </a:solidFill>
                <a:effectLst/>
                <a:latin typeface="+mn-lt"/>
                <a:ea typeface="+mn-ea"/>
                <a:cs typeface="+mn-cs"/>
              </a:rPr>
              <a:t>AST</a:t>
            </a:r>
            <a:r>
              <a:rPr lang="zh-CN" altLang="en-US" sz="1200" b="0" i="0" kern="1200" dirty="0">
                <a:solidFill>
                  <a:schemeClr val="tx1"/>
                </a:solidFill>
                <a:effectLst/>
                <a:latin typeface="+mn-lt"/>
                <a:ea typeface="+mn-ea"/>
                <a:cs typeface="+mn-cs"/>
              </a:rPr>
              <a:t>解释器，并可以被</a:t>
            </a:r>
            <a:r>
              <a:rPr lang="en" altLang="zh-CN" sz="1200" b="0" i="0" kern="1200" dirty="0" err="1">
                <a:solidFill>
                  <a:schemeClr val="tx1"/>
                </a:solidFill>
                <a:effectLst/>
                <a:latin typeface="+mn-lt"/>
                <a:ea typeface="+mn-ea"/>
                <a:cs typeface="+mn-cs"/>
              </a:rPr>
              <a:t>Graal</a:t>
            </a:r>
            <a:r>
              <a:rPr lang="zh-CN" altLang="en-US" sz="1200" b="0" i="0" kern="1200" dirty="0">
                <a:solidFill>
                  <a:schemeClr val="tx1"/>
                </a:solidFill>
                <a:effectLst/>
                <a:latin typeface="+mn-lt"/>
                <a:ea typeface="+mn-ea"/>
                <a:cs typeface="+mn-cs"/>
              </a:rPr>
              <a:t>编译器优化</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这意味着当你使用</a:t>
            </a:r>
            <a:r>
              <a:rPr lang="en" altLang="zh-CN" dirty="0">
                <a:effectLst/>
              </a:rPr>
              <a:t>Java</a:t>
            </a:r>
            <a:r>
              <a:rPr lang="zh-CN" altLang="en-US" dirty="0">
                <a:effectLst/>
              </a:rPr>
              <a:t>开发时，发现</a:t>
            </a:r>
            <a:r>
              <a:rPr lang="en" altLang="zh-CN" dirty="0">
                <a:effectLst/>
              </a:rPr>
              <a:t>Python</a:t>
            </a:r>
            <a:r>
              <a:rPr lang="zh-CN" altLang="en-US" dirty="0">
                <a:effectLst/>
              </a:rPr>
              <a:t>有一个非常好用的库，但是</a:t>
            </a:r>
            <a:r>
              <a:rPr lang="en" altLang="zh-CN" dirty="0">
                <a:effectLst/>
              </a:rPr>
              <a:t>Java</a:t>
            </a:r>
            <a:r>
              <a:rPr lang="zh-CN" altLang="en-US" dirty="0">
                <a:effectLst/>
              </a:rPr>
              <a:t>没有。这时你不用再使用</a:t>
            </a:r>
            <a:r>
              <a:rPr lang="en" altLang="zh-CN" dirty="0">
                <a:effectLst/>
              </a:rPr>
              <a:t>Java</a:t>
            </a:r>
            <a:r>
              <a:rPr lang="zh-CN" altLang="en-US" dirty="0">
                <a:effectLst/>
              </a:rPr>
              <a:t>再实现一遍</a:t>
            </a:r>
            <a:r>
              <a:rPr lang="en" altLang="zh-CN" dirty="0" err="1">
                <a:effectLst/>
              </a:rPr>
              <a:t>Pyhton</a:t>
            </a:r>
            <a:r>
              <a:rPr lang="zh-CN" altLang="en-US" dirty="0">
                <a:effectLst/>
              </a:rPr>
              <a:t>库，直接在</a:t>
            </a:r>
            <a:r>
              <a:rPr lang="en" altLang="zh-CN" dirty="0">
                <a:effectLst/>
              </a:rPr>
              <a:t>Java</a:t>
            </a:r>
            <a:r>
              <a:rPr lang="zh-CN" altLang="en-US" dirty="0">
                <a:effectLst/>
              </a:rPr>
              <a:t>代码中调用</a:t>
            </a:r>
            <a:r>
              <a:rPr lang="en" altLang="zh-CN" dirty="0">
                <a:effectLst/>
              </a:rPr>
              <a:t>Python</a:t>
            </a:r>
            <a:r>
              <a:rPr lang="zh-CN" altLang="en-US" dirty="0">
                <a:effectLst/>
              </a:rPr>
              <a:t>库即可。</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想象下</a:t>
            </a:r>
            <a:r>
              <a:rPr lang="en-US" altLang="zh-CN" dirty="0" err="1">
                <a:effectLst/>
              </a:rPr>
              <a:t>javaz</a:t>
            </a:r>
            <a:r>
              <a:rPr lang="zh-CN" altLang="en-US" dirty="0">
                <a:effectLst/>
              </a:rPr>
              <a:t>直接掉</a:t>
            </a:r>
            <a:r>
              <a:rPr lang="en-US" altLang="zh-CN" dirty="0" err="1">
                <a:effectLst/>
              </a:rPr>
              <a:t>js</a:t>
            </a:r>
            <a:r>
              <a:rPr lang="zh-CN" altLang="en-US" dirty="0">
                <a:effectLst/>
              </a:rPr>
              <a:t>库</a:t>
            </a:r>
            <a:endParaRPr lang="en-US" altLang="zh-CN" dirty="0">
              <a:effectLst/>
            </a:endParaRPr>
          </a:p>
          <a:p>
            <a:endParaRPr lang="en-US" altLang="zh-CN" sz="1200" b="0" i="0" kern="1200" dirty="0">
              <a:solidFill>
                <a:schemeClr val="tx1"/>
              </a:solidFill>
              <a:effectLst/>
              <a:latin typeface="+mn-lt"/>
              <a:ea typeface="+mn-ea"/>
              <a:cs typeface="+mn-cs"/>
            </a:endParaRPr>
          </a:p>
          <a:p>
            <a:endParaRPr kumimoji="1" lang="en-US" altLang="zh-CN" sz="1200" b="0" i="0" kern="1200" dirty="0">
              <a:solidFill>
                <a:schemeClr val="tx1"/>
              </a:solidFill>
              <a:effectLst/>
              <a:latin typeface="+mn-lt"/>
              <a:ea typeface="+mn-ea"/>
              <a:cs typeface="+mn-cs"/>
            </a:endParaRPr>
          </a:p>
          <a:p>
            <a:r>
              <a:rPr lang="en" altLang="zh-CN" dirty="0" err="1"/>
              <a:t>SubstrateVM</a:t>
            </a:r>
            <a:r>
              <a:rPr lang="zh-CN" altLang="en-US" dirty="0"/>
              <a:t>构建在</a:t>
            </a:r>
            <a:r>
              <a:rPr lang="en" altLang="zh-CN" dirty="0">
                <a:hlinkClick r:id="rId3"/>
              </a:rPr>
              <a:t>Graal Compiler</a:t>
            </a:r>
            <a:r>
              <a:rPr lang="zh-CN" altLang="en-US" dirty="0"/>
              <a:t>上的，支持</a:t>
            </a:r>
            <a:r>
              <a:rPr lang="en" altLang="zh-CN" dirty="0"/>
              <a:t>AOT</a:t>
            </a:r>
            <a:r>
              <a:rPr lang="zh-CN" altLang="en-US" dirty="0"/>
              <a:t>的编译及运行框架</a:t>
            </a:r>
            <a:endParaRPr lang="en-US" altLang="zh-CN" dirty="0"/>
          </a:p>
          <a:p>
            <a:endParaRPr lang="en-US" altLang="zh-CN" dirty="0"/>
          </a:p>
          <a:p>
            <a:endParaRPr kumimoji="1" lang="en-US" altLang="zh-CN" dirty="0"/>
          </a:p>
          <a:p>
            <a:r>
              <a:rPr lang="en-US" altLang="zh-CN" sz="1200" b="0" i="0" kern="1200" dirty="0">
                <a:solidFill>
                  <a:schemeClr val="tx1"/>
                </a:solidFill>
                <a:effectLst/>
                <a:latin typeface="+mn-lt"/>
                <a:ea typeface="+mn-ea"/>
                <a:cs typeface="+mn-cs"/>
              </a:rPr>
              <a:t>LLVM</a:t>
            </a:r>
            <a:r>
              <a:rPr lang="zh-CN" altLang="en-US" sz="1200" b="0" i="0" kern="1200" dirty="0">
                <a:solidFill>
                  <a:schemeClr val="tx1"/>
                </a:solidFill>
                <a:effectLst/>
                <a:latin typeface="+mn-lt"/>
                <a:ea typeface="+mn-ea"/>
                <a:cs typeface="+mn-cs"/>
              </a:rPr>
              <a:t> 编译器的基础设施，同类型的比如</a:t>
            </a:r>
            <a:r>
              <a:rPr lang="en" altLang="zh-CN" sz="1200" b="0" i="0" kern="1200" dirty="0" err="1">
                <a:solidFill>
                  <a:schemeClr val="tx1"/>
                </a:solidFill>
                <a:effectLst/>
                <a:latin typeface="+mn-lt"/>
                <a:ea typeface="+mn-ea"/>
                <a:cs typeface="+mn-cs"/>
              </a:rPr>
              <a:t>gcc</a:t>
            </a:r>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6</a:t>
            </a:fld>
            <a:endParaRPr kumimoji="1" lang="zh-CN" altLang="en-US"/>
          </a:p>
        </p:txBody>
      </p:sp>
    </p:spTree>
    <p:extLst>
      <p:ext uri="{BB962C8B-B14F-4D97-AF65-F5344CB8AC3E}">
        <p14:creationId xmlns:p14="http://schemas.microsoft.com/office/powerpoint/2010/main" val="2701387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上面所有语言最终都是运行在</a:t>
            </a:r>
            <a:r>
              <a:rPr lang="en" altLang="zh-CN" dirty="0"/>
              <a:t>JVM</a:t>
            </a:r>
            <a:r>
              <a:rPr lang="zh-CN" altLang="en-US" dirty="0"/>
              <a:t>上，需要机器提前安装</a:t>
            </a:r>
            <a:r>
              <a:rPr lang="en" altLang="zh-CN" dirty="0"/>
              <a:t>JDK</a:t>
            </a:r>
            <a:r>
              <a:rPr lang="zh-CN" altLang="en-US" dirty="0"/>
              <a:t>环境，而且</a:t>
            </a:r>
            <a:r>
              <a:rPr lang="en" altLang="zh-CN" dirty="0"/>
              <a:t>JVM</a:t>
            </a:r>
            <a:r>
              <a:rPr lang="zh-CN" altLang="en-US" dirty="0"/>
              <a:t>由于自身原因，启动速度比较慢，内存负载较高。能不能把程序直接打包成平台相关的可执行文件，后面直接执行这个可执行文件，不依赖</a:t>
            </a:r>
            <a:r>
              <a:rPr lang="en" altLang="zh-CN" dirty="0"/>
              <a:t>JVM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native image generator</a:t>
            </a:r>
            <a:r>
              <a:rPr lang="zh-CN" altLang="en-US" sz="1200" b="0" i="0" kern="1200" dirty="0">
                <a:solidFill>
                  <a:schemeClr val="tx1"/>
                </a:solidFill>
                <a:effectLst/>
                <a:latin typeface="+mn-lt"/>
                <a:ea typeface="+mn-ea"/>
                <a:cs typeface="+mn-cs"/>
              </a:rPr>
              <a:t> 包含了</a:t>
            </a:r>
            <a:r>
              <a:rPr lang="en" altLang="zh-CN" sz="1200" b="0" i="0" kern="1200" dirty="0">
                <a:solidFill>
                  <a:schemeClr val="tx1"/>
                </a:solidFill>
                <a:effectLst/>
                <a:latin typeface="+mn-lt"/>
                <a:ea typeface="+mn-ea"/>
                <a:cs typeface="+mn-cs"/>
              </a:rPr>
              <a:t>AOT </a:t>
            </a:r>
            <a:r>
              <a:rPr lang="zh-CN" altLang="en-US" sz="1200" b="0" i="0" kern="1200" dirty="0">
                <a:solidFill>
                  <a:schemeClr val="tx1"/>
                </a:solidFill>
                <a:effectLst/>
                <a:latin typeface="+mn-lt"/>
                <a:ea typeface="+mn-ea"/>
                <a:cs typeface="+mn-cs"/>
              </a:rPr>
              <a:t>编译逻辑。它本身是一个 </a:t>
            </a:r>
            <a:r>
              <a:rPr lang="en" altLang="zh-CN" sz="1200" b="0" i="0" kern="1200" dirty="0">
                <a:solidFill>
                  <a:schemeClr val="tx1"/>
                </a:solidFill>
                <a:effectLst/>
                <a:latin typeface="+mn-lt"/>
                <a:ea typeface="+mn-ea"/>
                <a:cs typeface="+mn-cs"/>
              </a:rPr>
              <a:t>Java </a:t>
            </a:r>
            <a:r>
              <a:rPr lang="zh-CN" altLang="en-US" sz="1200" b="0" i="0" kern="1200" dirty="0">
                <a:solidFill>
                  <a:schemeClr val="tx1"/>
                </a:solidFill>
                <a:effectLst/>
                <a:latin typeface="+mn-lt"/>
                <a:ea typeface="+mn-ea"/>
                <a:cs typeface="+mn-cs"/>
              </a:rPr>
              <a:t>程序，将使用 </a:t>
            </a:r>
            <a:r>
              <a:rPr lang="en" altLang="zh-CN" sz="1200" b="0" i="0" kern="1200" dirty="0" err="1">
                <a:solidFill>
                  <a:schemeClr val="tx1"/>
                </a:solidFill>
                <a:effectLst/>
                <a:latin typeface="+mn-lt"/>
                <a:ea typeface="+mn-ea"/>
                <a:cs typeface="+mn-cs"/>
              </a:rPr>
              <a:t>Graal</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编译器将 </a:t>
            </a:r>
            <a:r>
              <a:rPr lang="en" altLang="zh-CN" sz="1200" b="0" i="0" kern="1200" dirty="0">
                <a:solidFill>
                  <a:schemeClr val="tx1"/>
                </a:solidFill>
                <a:effectLst/>
                <a:latin typeface="+mn-lt"/>
                <a:ea typeface="+mn-ea"/>
                <a:cs typeface="+mn-cs"/>
              </a:rPr>
              <a:t>Java </a:t>
            </a:r>
            <a:r>
              <a:rPr lang="zh-CN" altLang="en-US" sz="1200" b="0" i="0" kern="1200" dirty="0">
                <a:solidFill>
                  <a:schemeClr val="tx1"/>
                </a:solidFill>
                <a:effectLst/>
                <a:latin typeface="+mn-lt"/>
                <a:ea typeface="+mn-ea"/>
                <a:cs typeface="+mn-cs"/>
              </a:rPr>
              <a:t>类文件编译为可执行文件或者动态链接库。</a:t>
            </a: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kern="1200" dirty="0" err="1">
                <a:solidFill>
                  <a:schemeClr val="tx1"/>
                </a:solidFill>
                <a:effectLst/>
                <a:latin typeface="+mn-lt"/>
                <a:ea typeface="+mn-ea"/>
                <a:cs typeface="+mn-cs"/>
              </a:rPr>
              <a:t>SubtrateVM</a:t>
            </a:r>
            <a:r>
              <a:rPr lang="zh-CN" altLang="en-US" sz="1200" b="0" i="0" kern="1200" dirty="0">
                <a:solidFill>
                  <a:schemeClr val="tx1"/>
                </a:solidFill>
                <a:effectLst/>
                <a:latin typeface="+mn-lt"/>
                <a:ea typeface="+mn-ea"/>
                <a:cs typeface="+mn-cs"/>
              </a:rPr>
              <a:t>完全脱离了</a:t>
            </a:r>
            <a:r>
              <a:rPr lang="en" altLang="zh-CN" sz="1200" b="0" i="0" kern="1200" dirty="0" err="1">
                <a:solidFill>
                  <a:schemeClr val="tx1"/>
                </a:solidFill>
                <a:effectLst/>
                <a:latin typeface="+mn-lt"/>
                <a:ea typeface="+mn-ea"/>
                <a:cs typeface="+mn-cs"/>
              </a:rPr>
              <a:t>HotSpot</a:t>
            </a:r>
            <a:r>
              <a:rPr lang="zh-CN" altLang="en-US" sz="1200" b="0" i="0" kern="1200" dirty="0">
                <a:solidFill>
                  <a:schemeClr val="tx1"/>
                </a:solidFill>
                <a:effectLst/>
                <a:latin typeface="+mn-lt"/>
                <a:ea typeface="+mn-ea"/>
                <a:cs typeface="+mn-cs"/>
              </a:rPr>
              <a:t>虚拟机，并拥有独立的运行时，包含异常处理，同步，线程管理，内存管理（垃圾回收）和 </a:t>
            </a:r>
            <a:r>
              <a:rPr lang="en" altLang="zh-CN" sz="1200" b="0" i="0" kern="1200" dirty="0">
                <a:solidFill>
                  <a:schemeClr val="tx1"/>
                </a:solidFill>
                <a:effectLst/>
                <a:latin typeface="+mn-lt"/>
                <a:ea typeface="+mn-ea"/>
                <a:cs typeface="+mn-cs"/>
              </a:rPr>
              <a:t>JNI </a:t>
            </a:r>
            <a:r>
              <a:rPr lang="zh-CN" altLang="en-US" sz="1200" b="0" i="0" kern="1200" dirty="0">
                <a:solidFill>
                  <a:schemeClr val="tx1"/>
                </a:solidFill>
                <a:effectLst/>
                <a:latin typeface="+mn-lt"/>
                <a:ea typeface="+mn-ea"/>
                <a:cs typeface="+mn-cs"/>
              </a:rPr>
              <a:t>等组件</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7</a:t>
            </a:fld>
            <a:endParaRPr kumimoji="1" lang="zh-CN" altLang="en-US"/>
          </a:p>
        </p:txBody>
      </p:sp>
    </p:spTree>
    <p:extLst>
      <p:ext uri="{BB962C8B-B14F-4D97-AF65-F5344CB8AC3E}">
        <p14:creationId xmlns:p14="http://schemas.microsoft.com/office/powerpoint/2010/main" val="1872645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加载所有的</a:t>
            </a:r>
            <a:r>
              <a:rPr lang="en-US" altLang="zh-CN" dirty="0"/>
              <a:t>class</a:t>
            </a:r>
            <a:r>
              <a:rPr lang="zh-CN" altLang="en-US" dirty="0"/>
              <a:t>类，采用指针分析（</a:t>
            </a:r>
            <a:r>
              <a:rPr lang="en" altLang="zh-CN" dirty="0"/>
              <a:t>points-to analysis</a:t>
            </a:r>
            <a:r>
              <a:rPr lang="zh-CN" altLang="en" dirty="0"/>
              <a:t>），</a:t>
            </a:r>
            <a:r>
              <a:rPr lang="zh-CN" altLang="en-US" dirty="0"/>
              <a:t>从用户提供的程序入口出发，探索所有可达的代码。在探索的同时，它还将执行初始化代码，并在最终生成可执行文件时，将已初始化的堆保存至一个堆快照之中</a:t>
            </a:r>
            <a:endParaRPr lang="en-US" altLang="zh-CN" dirty="0"/>
          </a:p>
          <a:p>
            <a:endParaRPr lang="en-US" altLang="zh-CN" dirty="0"/>
          </a:p>
          <a:p>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峰值性能可能不如完全预热后的</a:t>
            </a:r>
            <a:r>
              <a:rPr lang="en" altLang="zh-CN" sz="1200" b="0" i="0" kern="1200" dirty="0">
                <a:solidFill>
                  <a:schemeClr val="tx1"/>
                </a:solidFill>
                <a:effectLst/>
                <a:latin typeface="+mn-lt"/>
                <a:ea typeface="+mn-ea"/>
                <a:cs typeface="+mn-cs"/>
              </a:rPr>
              <a:t>JIT</a:t>
            </a:r>
            <a:r>
              <a:rPr lang="zh-CN" altLang="en-US" sz="1200" b="0" i="0" kern="1200" dirty="0">
                <a:solidFill>
                  <a:schemeClr val="tx1"/>
                </a:solidFill>
                <a:effectLst/>
                <a:latin typeface="+mn-lt"/>
                <a:ea typeface="+mn-ea"/>
                <a:cs typeface="+mn-cs"/>
              </a:rPr>
              <a:t>编译</a:t>
            </a:r>
            <a:r>
              <a:rPr lang="en-US" altLang="zh-CN" sz="1200" b="0" i="0" kern="1200" dirty="0">
                <a:solidFill>
                  <a:schemeClr val="tx1"/>
                </a:solidFill>
                <a:effectLst/>
                <a:latin typeface="+mn-lt"/>
                <a:ea typeface="+mn-ea"/>
                <a:cs typeface="+mn-cs"/>
              </a:rPr>
              <a:t>,</a:t>
            </a:r>
            <a:r>
              <a:rPr lang="en" altLang="zh-CN" sz="1200" dirty="0"/>
              <a:t> </a:t>
            </a:r>
            <a:r>
              <a:rPr lang="en" altLang="zh-CN" sz="1200" dirty="0" err="1"/>
              <a:t>HotSpot</a:t>
            </a:r>
            <a:r>
              <a:rPr lang="zh-CN" altLang="en-US" sz="1200" b="0" i="0" kern="1200" dirty="0">
                <a:solidFill>
                  <a:schemeClr val="tx1"/>
                </a:solidFill>
                <a:effectLst/>
                <a:latin typeface="+mn-lt"/>
                <a:ea typeface="+mn-ea"/>
                <a:cs typeface="+mn-cs"/>
              </a:rPr>
              <a:t>热点代码</a:t>
            </a:r>
            <a:r>
              <a:rPr lang="zh-CN" altLang="en-US" sz="1200" b="0" i="0" kern="1200">
                <a:solidFill>
                  <a:schemeClr val="tx1"/>
                </a:solidFill>
                <a:effectLst/>
                <a:latin typeface="+mn-lt"/>
                <a:ea typeface="+mn-ea"/>
                <a:cs typeface="+mn-cs"/>
              </a:rPr>
              <a:t>探测能力，但是</a:t>
            </a:r>
            <a:r>
              <a:rPr lang="zh-CN" altLang="en-US" sz="1200" b="0" i="0" kern="1200" dirty="0">
                <a:solidFill>
                  <a:schemeClr val="tx1"/>
                </a:solidFill>
                <a:effectLst/>
                <a:latin typeface="+mn-lt"/>
                <a:ea typeface="+mn-ea"/>
                <a:cs typeface="+mn-cs"/>
              </a:rPr>
              <a:t>它的执行性能很稳定，运行时的开销也很低，并且启动时间是毫秒级的</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对于长期运行的程序而言，稳定要比对峰值性能来得重要</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3.</a:t>
            </a:r>
            <a:r>
              <a:rPr lang="en" altLang="zh-CN" sz="1200" b="0" i="0" kern="1200" dirty="0" err="1">
                <a:solidFill>
                  <a:schemeClr val="tx1"/>
                </a:solidFill>
                <a:effectLst/>
                <a:latin typeface="+mn-lt"/>
                <a:ea typeface="+mn-ea"/>
                <a:cs typeface="+mn-cs"/>
              </a:rPr>
              <a:t>HotSpot</a:t>
            </a:r>
            <a:r>
              <a:rPr lang="zh-CN" altLang="en-US" sz="1200" b="0" i="0" kern="1200" dirty="0">
                <a:solidFill>
                  <a:schemeClr val="tx1"/>
                </a:solidFill>
                <a:effectLst/>
                <a:latin typeface="+mn-lt"/>
                <a:ea typeface="+mn-ea"/>
                <a:cs typeface="+mn-cs"/>
              </a:rPr>
              <a:t>虚拟机本身的内部接口（</a:t>
            </a:r>
            <a:r>
              <a:rPr lang="en" altLang="zh-CN" sz="1200" b="0" i="0" kern="1200" dirty="0">
                <a:solidFill>
                  <a:schemeClr val="tx1"/>
                </a:solidFill>
                <a:effectLst/>
                <a:latin typeface="+mn-lt"/>
                <a:ea typeface="+mn-ea"/>
                <a:cs typeface="+mn-cs"/>
              </a:rPr>
              <a:t>JVMTI</a:t>
            </a:r>
            <a:r>
              <a:rPr lang="zh-CN" altLang="e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JVMCI</a:t>
            </a:r>
            <a:r>
              <a:rPr lang="zh-CN" altLang="en-US" sz="1200" b="0" i="0" kern="1200" dirty="0">
                <a:solidFill>
                  <a:schemeClr val="tx1"/>
                </a:solidFill>
                <a:effectLst/>
                <a:latin typeface="+mn-lt"/>
                <a:ea typeface="+mn-ea"/>
                <a:cs typeface="+mn-cs"/>
              </a:rPr>
              <a:t>等）都不复存在。大量的</a:t>
            </a:r>
            <a:r>
              <a:rPr lang="en" altLang="zh-CN" sz="1200" b="0" i="0" kern="1200" dirty="0">
                <a:solidFill>
                  <a:schemeClr val="tx1"/>
                </a:solidFill>
                <a:effectLst/>
                <a:latin typeface="+mn-lt"/>
                <a:ea typeface="+mn-ea"/>
                <a:cs typeface="+mn-cs"/>
              </a:rPr>
              <a:t>Agent</a:t>
            </a:r>
            <a:r>
              <a:rPr lang="zh-CN" altLang="en-US" sz="1200" b="0" i="0" kern="1200" dirty="0">
                <a:solidFill>
                  <a:schemeClr val="tx1"/>
                </a:solidFill>
                <a:effectLst/>
                <a:latin typeface="+mn-lt"/>
                <a:ea typeface="+mn-ea"/>
                <a:cs typeface="+mn-cs"/>
              </a:rPr>
              <a:t>的调试工具都无法使用</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kumimoji="1" lang="en-US" altLang="zh-CN" dirty="0"/>
              <a:t>4.</a:t>
            </a:r>
            <a:r>
              <a:rPr kumimoji="1" lang="zh-CN" altLang="en-US" dirty="0"/>
              <a:t>没法</a:t>
            </a:r>
            <a:r>
              <a:rPr lang="en" altLang="zh-CN" dirty="0"/>
              <a:t>Write once</a:t>
            </a:r>
            <a:r>
              <a:rPr lang="zh-CN" altLang="en" dirty="0"/>
              <a:t>，</a:t>
            </a:r>
            <a:r>
              <a:rPr lang="en" altLang="zh-CN" dirty="0"/>
              <a:t>Run anywhere</a:t>
            </a:r>
            <a:r>
              <a:rPr kumimoji="1" lang="zh-CN" altLang="en-US" dirty="0"/>
              <a:t>，但是能</a:t>
            </a:r>
            <a:r>
              <a:rPr kumimoji="1" lang="en-US" altLang="zh-CN" dirty="0"/>
              <a:t>build</a:t>
            </a:r>
            <a:r>
              <a:rPr kumimoji="1" lang="zh-CN" altLang="en-US" dirty="0"/>
              <a:t> </a:t>
            </a:r>
            <a:r>
              <a:rPr kumimoji="1" lang="en-US" altLang="zh-CN" dirty="0"/>
              <a:t>you</a:t>
            </a:r>
            <a:r>
              <a:rPr kumimoji="1" lang="zh-CN" altLang="en-US" dirty="0"/>
              <a:t> </a:t>
            </a:r>
            <a:r>
              <a:rPr kumimoji="1" lang="en-US" altLang="zh-CN" dirty="0" err="1"/>
              <a:t>want,fast</a:t>
            </a:r>
            <a:r>
              <a:rPr kumimoji="1" lang="zh-CN" altLang="en-US" dirty="0"/>
              <a:t> </a:t>
            </a:r>
            <a:r>
              <a:rPr kumimoji="1" lang="en-US" altLang="zh-CN" dirty="0"/>
              <a:t>run</a:t>
            </a:r>
          </a:p>
          <a:p>
            <a:r>
              <a:rPr lang="zh-CN" altLang="en-US" sz="1200" b="0" i="0" kern="1200" dirty="0">
                <a:solidFill>
                  <a:schemeClr val="tx1"/>
                </a:solidFill>
                <a:effectLst/>
                <a:latin typeface="+mn-lt"/>
                <a:ea typeface="+mn-ea"/>
                <a:cs typeface="+mn-cs"/>
              </a:rPr>
              <a:t>因为</a:t>
            </a:r>
            <a:r>
              <a:rPr lang="en" altLang="zh-CN" sz="1200" b="0" i="0" kern="1200" dirty="0" err="1">
                <a:solidFill>
                  <a:schemeClr val="tx1"/>
                </a:solidFill>
                <a:effectLst/>
                <a:latin typeface="+mn-lt"/>
                <a:ea typeface="+mn-ea"/>
                <a:cs typeface="+mn-cs"/>
              </a:rPr>
              <a:t>SubstrateVM</a:t>
            </a:r>
            <a:r>
              <a:rPr lang="zh-CN" altLang="en-US" sz="1200" b="0" i="0" kern="1200" dirty="0">
                <a:solidFill>
                  <a:schemeClr val="tx1"/>
                </a:solidFill>
                <a:effectLst/>
                <a:latin typeface="+mn-lt"/>
                <a:ea typeface="+mn-ea"/>
                <a:cs typeface="+mn-cs"/>
              </a:rPr>
              <a:t>里面不再包含即时编译器和字节码执行引擎事，实上，多数实际用于生产的</a:t>
            </a:r>
            <a:r>
              <a:rPr lang="en" altLang="zh-CN" sz="1200" b="0" i="0" kern="1200" dirty="0">
                <a:solidFill>
                  <a:schemeClr val="tx1"/>
                </a:solidFill>
                <a:effectLst/>
                <a:latin typeface="+mn-lt"/>
                <a:ea typeface="+mn-ea"/>
                <a:cs typeface="+mn-cs"/>
              </a:rPr>
              <a:t>Java</a:t>
            </a:r>
            <a:r>
              <a:rPr lang="zh-CN" altLang="en-US" sz="1200" b="0" i="0" kern="1200" dirty="0">
                <a:solidFill>
                  <a:schemeClr val="tx1"/>
                </a:solidFill>
                <a:effectLst/>
                <a:latin typeface="+mn-lt"/>
                <a:ea typeface="+mn-ea"/>
                <a:cs typeface="+mn-cs"/>
              </a:rPr>
              <a:t>系统都或直接或讲解、或多或少引用了</a:t>
            </a:r>
            <a:r>
              <a:rPr lang="en" altLang="zh-CN" sz="1200" b="0" i="0" kern="1200" dirty="0">
                <a:solidFill>
                  <a:schemeClr val="tx1"/>
                </a:solidFill>
                <a:effectLst/>
                <a:latin typeface="+mn-lt"/>
                <a:ea typeface="+mn-ea"/>
                <a:cs typeface="+mn-cs"/>
              </a:rPr>
              <a:t>ASM</a:t>
            </a:r>
            <a:r>
              <a:rPr lang="zh-CN" altLang="e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CGLIB</a:t>
            </a:r>
            <a:r>
              <a:rPr lang="zh-CN" altLang="en" sz="1200" b="0" i="0" kern="1200" dirty="0">
                <a:solidFill>
                  <a:schemeClr val="tx1"/>
                </a:solidFill>
                <a:effectLst/>
                <a:latin typeface="+mn-lt"/>
                <a:ea typeface="+mn-ea"/>
                <a:cs typeface="+mn-cs"/>
              </a:rPr>
              <a:t>、</a:t>
            </a:r>
            <a:r>
              <a:rPr lang="en" altLang="zh-CN" sz="1200" b="0" i="0" kern="1200" dirty="0" err="1">
                <a:solidFill>
                  <a:schemeClr val="tx1"/>
                </a:solidFill>
                <a:effectLst/>
                <a:latin typeface="+mn-lt"/>
                <a:ea typeface="+mn-ea"/>
                <a:cs typeface="+mn-cs"/>
              </a:rPr>
              <a:t>Javassist</a:t>
            </a:r>
            <a:r>
              <a:rPr lang="zh-CN" altLang="en-US" sz="1200" b="0" i="0" kern="1200" dirty="0">
                <a:solidFill>
                  <a:schemeClr val="tx1"/>
                </a:solidFill>
                <a:effectLst/>
                <a:latin typeface="+mn-lt"/>
                <a:ea typeface="+mn-ea"/>
                <a:cs typeface="+mn-cs"/>
              </a:rPr>
              <a:t>这类字节码库</a:t>
            </a:r>
            <a:endParaRPr lang="en-US" altLang="zh-CN" sz="1200" b="0" i="0" kern="1200" dirty="0">
              <a:solidFill>
                <a:schemeClr val="tx1"/>
              </a:solidFill>
              <a:effectLst/>
              <a:latin typeface="+mn-lt"/>
              <a:ea typeface="+mn-ea"/>
              <a:cs typeface="+mn-cs"/>
            </a:endParaRPr>
          </a:p>
          <a:p>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5.</a:t>
            </a:r>
            <a:r>
              <a:rPr lang="en" altLang="zh-CN" dirty="0"/>
              <a:t>Java</a:t>
            </a:r>
            <a:r>
              <a:rPr lang="zh-CN" altLang="en-US" dirty="0"/>
              <a:t>反射</a:t>
            </a:r>
            <a:r>
              <a:rPr lang="en-US" altLang="zh-CN" dirty="0"/>
              <a:t>,</a:t>
            </a:r>
            <a:r>
              <a:rPr lang="zh-CN" altLang="en-US" dirty="0"/>
              <a:t> 动态代理</a:t>
            </a:r>
            <a:r>
              <a:rPr lang="en-US" altLang="zh-CN" dirty="0"/>
              <a:t>,</a:t>
            </a:r>
            <a:r>
              <a:rPr lang="zh-CN" altLang="en-US" dirty="0"/>
              <a:t> </a:t>
            </a:r>
            <a:r>
              <a:rPr lang="en" altLang="zh-CN" sz="1200" b="0" i="0" kern="1200" dirty="0">
                <a:solidFill>
                  <a:schemeClr val="tx1"/>
                </a:solidFill>
                <a:effectLst/>
                <a:latin typeface="+mn-lt"/>
                <a:ea typeface="+mn-ea"/>
                <a:cs typeface="+mn-cs"/>
              </a:rPr>
              <a:t>CGLIB</a:t>
            </a:r>
            <a:r>
              <a:rPr lang="zh-CN" altLang="en-US" dirty="0"/>
              <a:t>无法使用，需要配置</a:t>
            </a:r>
            <a:r>
              <a:rPr lang="zh-CN" altLang="en-US" sz="1200" b="0" i="0" kern="1200" dirty="0">
                <a:solidFill>
                  <a:schemeClr val="tx1"/>
                </a:solidFill>
                <a:effectLst/>
                <a:latin typeface="+mn-lt"/>
                <a:ea typeface="+mn-ea"/>
                <a:cs typeface="+mn-cs"/>
              </a:rPr>
              <a:t>，开发者明确的告知</a:t>
            </a:r>
            <a:r>
              <a:rPr lang="en" altLang="zh-CN" sz="1200" b="0" i="0" kern="1200" dirty="0" err="1">
                <a:solidFill>
                  <a:schemeClr val="tx1"/>
                </a:solidFill>
                <a:effectLst/>
                <a:latin typeface="+mn-lt"/>
                <a:ea typeface="+mn-ea"/>
                <a:cs typeface="+mn-cs"/>
              </a:rPr>
              <a:t>GaalVM</a:t>
            </a:r>
            <a:r>
              <a:rPr lang="zh-CN" altLang="en-US" sz="1200" b="0" i="0" kern="1200" dirty="0">
                <a:solidFill>
                  <a:schemeClr val="tx1"/>
                </a:solidFill>
                <a:effectLst/>
                <a:latin typeface="+mn-lt"/>
                <a:ea typeface="+mn-ea"/>
                <a:cs typeface="+mn-cs"/>
              </a:rPr>
              <a:t>有哪些代码可能被反射调用</a:t>
            </a:r>
            <a:r>
              <a:rPr lang="zh-CN" altLang="en-US" dirty="0"/>
              <a:t>，也就意味着</a:t>
            </a:r>
            <a:r>
              <a:rPr lang="en-US" altLang="zh-CN" dirty="0"/>
              <a:t>spring</a:t>
            </a:r>
            <a:r>
              <a:rPr lang="zh-CN" altLang="en-US" dirty="0"/>
              <a:t>部分框架无法使用</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kern="1200" dirty="0" err="1">
                <a:solidFill>
                  <a:schemeClr val="tx1"/>
                </a:solidFill>
                <a:effectLst/>
                <a:latin typeface="+mn-lt"/>
                <a:ea typeface="+mn-ea"/>
                <a:cs typeface="+mn-cs"/>
              </a:rPr>
              <a:t>GraalVM</a:t>
            </a:r>
            <a:r>
              <a:rPr lang="zh-CN" altLang="en-US" sz="1200" b="0" i="0" kern="1200" dirty="0">
                <a:solidFill>
                  <a:schemeClr val="tx1"/>
                </a:solidFill>
                <a:effectLst/>
                <a:latin typeface="+mn-lt"/>
                <a:ea typeface="+mn-ea"/>
                <a:cs typeface="+mn-cs"/>
              </a:rPr>
              <a:t>明确表示是不可能支持</a:t>
            </a:r>
            <a:r>
              <a:rPr lang="en" altLang="zh-CN" sz="1200" b="0" i="0" kern="1200" dirty="0">
                <a:solidFill>
                  <a:schemeClr val="tx1"/>
                </a:solidFill>
                <a:effectLst/>
                <a:latin typeface="+mn-lt"/>
                <a:ea typeface="+mn-ea"/>
                <a:cs typeface="+mn-cs"/>
              </a:rPr>
              <a:t>CGLIB</a:t>
            </a:r>
            <a:r>
              <a:rPr lang="zh-CN" altLang="en-US" sz="1200" b="0" i="0" kern="1200" dirty="0">
                <a:solidFill>
                  <a:schemeClr val="tx1"/>
                </a:solidFill>
                <a:effectLst/>
                <a:latin typeface="+mn-lt"/>
                <a:ea typeface="+mn-ea"/>
                <a:cs typeface="+mn-cs"/>
              </a:rPr>
              <a:t>的，因此，这点就必须由用户（面向接口编程）、框架（</a:t>
            </a:r>
            <a:r>
              <a:rPr lang="en" altLang="zh-CN" sz="1200" b="0" i="0" kern="1200" dirty="0">
                <a:solidFill>
                  <a:schemeClr val="tx1"/>
                </a:solidFill>
                <a:effectLst/>
                <a:latin typeface="+mn-lt"/>
                <a:ea typeface="+mn-ea"/>
                <a:cs typeface="+mn-cs"/>
              </a:rPr>
              <a:t>Spring</a:t>
            </a:r>
            <a:r>
              <a:rPr lang="zh-CN" altLang="en-US" sz="1200" b="0" i="0" kern="1200" dirty="0">
                <a:solidFill>
                  <a:schemeClr val="tx1"/>
                </a:solidFill>
                <a:effectLst/>
                <a:latin typeface="+mn-lt"/>
                <a:ea typeface="+mn-ea"/>
                <a:cs typeface="+mn-cs"/>
              </a:rPr>
              <a:t>这些</a:t>
            </a:r>
            <a:r>
              <a:rPr lang="en" altLang="zh-CN" sz="1200" b="0" i="0" kern="1200" dirty="0">
                <a:solidFill>
                  <a:schemeClr val="tx1"/>
                </a:solidFill>
                <a:effectLst/>
                <a:latin typeface="+mn-lt"/>
                <a:ea typeface="+mn-ea"/>
                <a:cs typeface="+mn-cs"/>
              </a:rPr>
              <a:t>DI</a:t>
            </a:r>
            <a:r>
              <a:rPr lang="zh-CN" altLang="en-US" sz="1200" b="0" i="0" kern="1200" dirty="0">
                <a:solidFill>
                  <a:schemeClr val="tx1"/>
                </a:solidFill>
                <a:effectLst/>
                <a:latin typeface="+mn-lt"/>
                <a:ea typeface="+mn-ea"/>
                <a:cs typeface="+mn-cs"/>
              </a:rPr>
              <a:t>框架放弃</a:t>
            </a:r>
            <a:r>
              <a:rPr lang="en" altLang="zh-CN" sz="1200" b="0" i="0" kern="1200" dirty="0">
                <a:solidFill>
                  <a:schemeClr val="tx1"/>
                </a:solidFill>
                <a:effectLst/>
                <a:latin typeface="+mn-lt"/>
                <a:ea typeface="+mn-ea"/>
                <a:cs typeface="+mn-cs"/>
              </a:rPr>
              <a:t>CGLIB</a:t>
            </a:r>
            <a:r>
              <a:rPr lang="zh-CN" altLang="en-US" sz="1200" b="0" i="0" kern="1200" dirty="0">
                <a:solidFill>
                  <a:schemeClr val="tx1"/>
                </a:solidFill>
                <a:effectLst/>
                <a:latin typeface="+mn-lt"/>
                <a:ea typeface="+mn-ea"/>
                <a:cs typeface="+mn-cs"/>
              </a:rPr>
              <a:t>增强）和</a:t>
            </a:r>
            <a:r>
              <a:rPr lang="en" altLang="zh-CN" sz="1200" b="0" i="0" kern="1200" dirty="0" err="1">
                <a:solidFill>
                  <a:schemeClr val="tx1"/>
                </a:solidFill>
                <a:effectLst/>
                <a:latin typeface="+mn-lt"/>
                <a:ea typeface="+mn-ea"/>
                <a:cs typeface="+mn-cs"/>
              </a:rPr>
              <a:t>GraalVM</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起码得支持</a:t>
            </a:r>
            <a:r>
              <a:rPr lang="en" altLang="zh-CN" sz="1200" b="0" i="0" kern="1200" dirty="0">
                <a:solidFill>
                  <a:schemeClr val="tx1"/>
                </a:solidFill>
                <a:effectLst/>
                <a:latin typeface="+mn-lt"/>
                <a:ea typeface="+mn-ea"/>
                <a:cs typeface="+mn-cs"/>
              </a:rPr>
              <a:t>JDK</a:t>
            </a:r>
            <a:r>
              <a:rPr lang="zh-CN" altLang="en-US" sz="1200" b="0" i="0" kern="1200" dirty="0">
                <a:solidFill>
                  <a:schemeClr val="tx1"/>
                </a:solidFill>
                <a:effectLst/>
                <a:latin typeface="+mn-lt"/>
                <a:ea typeface="+mn-ea"/>
                <a:cs typeface="+mn-cs"/>
              </a:rPr>
              <a:t>的动态代理，留条活路可走）来共同解决。</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自</a:t>
            </a:r>
            <a:r>
              <a:rPr lang="en" altLang="zh-CN" sz="1200" b="0" i="0" kern="1200" dirty="0">
                <a:solidFill>
                  <a:schemeClr val="tx1"/>
                </a:solidFill>
                <a:effectLst/>
                <a:latin typeface="+mn-lt"/>
                <a:ea typeface="+mn-ea"/>
                <a:cs typeface="+mn-cs"/>
              </a:rPr>
              <a:t>Spring Framework 5.2</a:t>
            </a:r>
            <a:r>
              <a:rPr lang="zh-CN" altLang="en-US" sz="1200" b="0" i="0" kern="1200" dirty="0">
                <a:solidFill>
                  <a:schemeClr val="tx1"/>
                </a:solidFill>
                <a:effectLst/>
                <a:latin typeface="+mn-lt"/>
                <a:ea typeface="+mn-ea"/>
                <a:cs typeface="+mn-cs"/>
              </a:rPr>
              <a:t>起，</a:t>
            </a:r>
            <a:r>
              <a:rPr lang="en-US" altLang="zh-C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Configuration</a:t>
            </a:r>
            <a:r>
              <a:rPr lang="zh-CN" altLang="en-US" sz="1200" b="0" i="0" kern="1200" dirty="0">
                <a:solidFill>
                  <a:schemeClr val="tx1"/>
                </a:solidFill>
                <a:effectLst/>
                <a:latin typeface="+mn-lt"/>
                <a:ea typeface="+mn-ea"/>
                <a:cs typeface="+mn-cs"/>
              </a:rPr>
              <a:t>注解中加入了一个新的</a:t>
            </a:r>
            <a:r>
              <a:rPr lang="en" altLang="zh-CN" sz="1200" b="0" i="0" kern="1200" dirty="0" err="1">
                <a:solidFill>
                  <a:schemeClr val="tx1"/>
                </a:solidFill>
                <a:effectLst/>
                <a:latin typeface="+mn-lt"/>
                <a:ea typeface="+mn-ea"/>
                <a:cs typeface="+mn-cs"/>
              </a:rPr>
              <a:t>proxyBeanMethods</a:t>
            </a:r>
            <a:r>
              <a:rPr lang="zh-CN" altLang="en-US" sz="1200" b="0" i="0" kern="1200" dirty="0">
                <a:solidFill>
                  <a:schemeClr val="tx1"/>
                </a:solidFill>
                <a:effectLst/>
                <a:latin typeface="+mn-lt"/>
                <a:ea typeface="+mn-ea"/>
                <a:cs typeface="+mn-cs"/>
              </a:rPr>
              <a:t>参数，设置为</a:t>
            </a:r>
            <a:r>
              <a:rPr lang="en" altLang="zh-CN" sz="1200" b="0" i="0" kern="1200" dirty="0">
                <a:solidFill>
                  <a:schemeClr val="tx1"/>
                </a:solidFill>
                <a:effectLst/>
                <a:latin typeface="+mn-lt"/>
                <a:ea typeface="+mn-ea"/>
                <a:cs typeface="+mn-cs"/>
              </a:rPr>
              <a:t>false</a:t>
            </a:r>
            <a:r>
              <a:rPr lang="zh-CN" altLang="en-US" sz="1200" b="0" i="0" kern="1200" dirty="0">
                <a:solidFill>
                  <a:schemeClr val="tx1"/>
                </a:solidFill>
                <a:effectLst/>
                <a:latin typeface="+mn-lt"/>
                <a:ea typeface="+mn-ea"/>
                <a:cs typeface="+mn-cs"/>
              </a:rPr>
              <a:t>则可避免</a:t>
            </a:r>
            <a:r>
              <a:rPr lang="en" altLang="zh-CN" sz="1200" b="0" i="0" kern="1200" dirty="0">
                <a:solidFill>
                  <a:schemeClr val="tx1"/>
                </a:solidFill>
                <a:effectLst/>
                <a:latin typeface="+mn-lt"/>
                <a:ea typeface="+mn-ea"/>
                <a:cs typeface="+mn-cs"/>
              </a:rPr>
              <a:t>Spring</a:t>
            </a:r>
            <a:r>
              <a:rPr lang="zh-CN" altLang="en-US" sz="1200" b="0" i="0" kern="1200" dirty="0">
                <a:solidFill>
                  <a:schemeClr val="tx1"/>
                </a:solidFill>
                <a:effectLst/>
                <a:latin typeface="+mn-lt"/>
                <a:ea typeface="+mn-ea"/>
                <a:cs typeface="+mn-cs"/>
              </a:rPr>
              <a:t>对与非接口类型的</a:t>
            </a:r>
            <a:r>
              <a:rPr lang="en" altLang="zh-CN" sz="1200" b="0" i="0" kern="1200" dirty="0">
                <a:solidFill>
                  <a:schemeClr val="tx1"/>
                </a:solidFill>
                <a:effectLst/>
                <a:latin typeface="+mn-lt"/>
                <a:ea typeface="+mn-ea"/>
                <a:cs typeface="+mn-cs"/>
              </a:rPr>
              <a:t>Bean</a:t>
            </a:r>
            <a:r>
              <a:rPr lang="zh-CN" altLang="en-US" sz="1200" b="0" i="0" kern="1200" dirty="0">
                <a:solidFill>
                  <a:schemeClr val="tx1"/>
                </a:solidFill>
                <a:effectLst/>
                <a:latin typeface="+mn-lt"/>
                <a:ea typeface="+mn-ea"/>
                <a:cs typeface="+mn-cs"/>
              </a:rPr>
              <a:t>进行代理。同样地，对应在</a:t>
            </a:r>
            <a:r>
              <a:rPr lang="en" altLang="zh-CN" sz="1200" b="0" i="0" kern="1200" dirty="0">
                <a:solidFill>
                  <a:schemeClr val="tx1"/>
                </a:solidFill>
                <a:effectLst/>
                <a:latin typeface="+mn-lt"/>
                <a:ea typeface="+mn-ea"/>
                <a:cs typeface="+mn-cs"/>
              </a:rPr>
              <a:t>Spring Boot 2.2</a:t>
            </a:r>
            <a:r>
              <a:rPr lang="zh-CN" altLang="en-US" sz="1200" b="0" i="0" kern="1200" dirty="0">
                <a:solidFill>
                  <a:schemeClr val="tx1"/>
                </a:solidFill>
                <a:effectLst/>
                <a:latin typeface="+mn-lt"/>
                <a:ea typeface="+mn-ea"/>
                <a:cs typeface="+mn-cs"/>
              </a:rPr>
              <a:t>中，</a:t>
            </a:r>
            <a:r>
              <a:rPr lang="en-US" altLang="zh-CN" sz="1200" b="0" i="0" kern="1200" dirty="0">
                <a:solidFill>
                  <a:schemeClr val="tx1"/>
                </a:solidFill>
                <a:effectLst/>
                <a:latin typeface="+mn-lt"/>
                <a:ea typeface="+mn-ea"/>
                <a:cs typeface="+mn-cs"/>
              </a:rPr>
              <a:t>@</a:t>
            </a:r>
            <a:r>
              <a:rPr lang="en" altLang="zh-CN" sz="1200" b="0" i="0" kern="1200" dirty="0" err="1">
                <a:solidFill>
                  <a:schemeClr val="tx1"/>
                </a:solidFill>
                <a:effectLst/>
                <a:latin typeface="+mn-lt"/>
                <a:ea typeface="+mn-ea"/>
                <a:cs typeface="+mn-cs"/>
              </a:rPr>
              <a:t>SpringBootApplication</a:t>
            </a:r>
            <a:r>
              <a:rPr lang="zh-CN" altLang="en-US" sz="1200" b="0" i="0" kern="1200" dirty="0">
                <a:solidFill>
                  <a:schemeClr val="tx1"/>
                </a:solidFill>
                <a:effectLst/>
                <a:latin typeface="+mn-lt"/>
                <a:ea typeface="+mn-ea"/>
                <a:cs typeface="+mn-cs"/>
              </a:rPr>
              <a:t>注解也增加了</a:t>
            </a:r>
            <a:r>
              <a:rPr lang="en" altLang="zh-CN" sz="1200" b="0" i="0" kern="1200" dirty="0" err="1">
                <a:solidFill>
                  <a:schemeClr val="tx1"/>
                </a:solidFill>
                <a:effectLst/>
                <a:latin typeface="+mn-lt"/>
                <a:ea typeface="+mn-ea"/>
                <a:cs typeface="+mn-cs"/>
              </a:rPr>
              <a:t>proxyBeanMethods</a:t>
            </a:r>
            <a:r>
              <a:rPr lang="zh-CN" altLang="en-US" sz="1200" b="0" i="0" kern="1200" dirty="0">
                <a:solidFill>
                  <a:schemeClr val="tx1"/>
                </a:solidFill>
                <a:effectLst/>
                <a:latin typeface="+mn-lt"/>
                <a:ea typeface="+mn-ea"/>
                <a:cs typeface="+mn-cs"/>
              </a:rPr>
              <a:t>参数，通常采用</a:t>
            </a:r>
            <a:r>
              <a:rPr lang="en" altLang="zh-CN" sz="1200" b="0" i="0" kern="1200" dirty="0" err="1">
                <a:solidFill>
                  <a:schemeClr val="tx1"/>
                </a:solidFill>
                <a:effectLst/>
                <a:latin typeface="+mn-lt"/>
                <a:ea typeface="+mn-ea"/>
                <a:cs typeface="+mn-cs"/>
              </a:rPr>
              <a:t>GraalVM</a:t>
            </a:r>
            <a:r>
              <a:rPr lang="zh-CN" altLang="en-US" sz="1200" b="0" i="0" kern="1200" dirty="0">
                <a:solidFill>
                  <a:schemeClr val="tx1"/>
                </a:solidFill>
                <a:effectLst/>
                <a:latin typeface="+mn-lt"/>
                <a:ea typeface="+mn-ea"/>
                <a:cs typeface="+mn-cs"/>
              </a:rPr>
              <a:t>去构建的</a:t>
            </a:r>
            <a:r>
              <a:rPr lang="en" altLang="zh-CN" sz="1200" b="0" i="0" kern="1200" dirty="0">
                <a:solidFill>
                  <a:schemeClr val="tx1"/>
                </a:solidFill>
                <a:effectLst/>
                <a:latin typeface="+mn-lt"/>
                <a:ea typeface="+mn-ea"/>
                <a:cs typeface="+mn-cs"/>
              </a:rPr>
              <a:t>Spring Boot</a:t>
            </a:r>
            <a:r>
              <a:rPr lang="zh-CN" altLang="en-US" sz="1200" b="0" i="0" kern="1200" dirty="0">
                <a:solidFill>
                  <a:schemeClr val="tx1"/>
                </a:solidFill>
                <a:effectLst/>
                <a:latin typeface="+mn-lt"/>
                <a:ea typeface="+mn-ea"/>
                <a:cs typeface="+mn-cs"/>
              </a:rPr>
              <a:t>本地应用都需要设置该参数</a:t>
            </a:r>
            <a:endParaRPr kumimoji="1"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8</a:t>
            </a:fld>
            <a:endParaRPr kumimoji="1" lang="zh-CN" altLang="en-US"/>
          </a:p>
        </p:txBody>
      </p:sp>
    </p:spTree>
    <p:extLst>
      <p:ext uri="{BB962C8B-B14F-4D97-AF65-F5344CB8AC3E}">
        <p14:creationId xmlns:p14="http://schemas.microsoft.com/office/powerpoint/2010/main" val="24807358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本机映像是一个 </a:t>
            </a:r>
            <a:r>
              <a:rPr lang="en" altLang="zh-CN" sz="1200" b="0" i="0" kern="1200" dirty="0">
                <a:solidFill>
                  <a:schemeClr val="tx1"/>
                </a:solidFill>
                <a:effectLst/>
                <a:latin typeface="+mn-lt"/>
                <a:ea typeface="+mn-ea"/>
                <a:cs typeface="+mn-cs"/>
              </a:rPr>
              <a:t>Java </a:t>
            </a:r>
            <a:r>
              <a:rPr lang="zh-CN" altLang="en-US" sz="1200" b="0" i="0" kern="1200" dirty="0">
                <a:solidFill>
                  <a:schemeClr val="tx1"/>
                </a:solidFill>
                <a:effectLst/>
                <a:latin typeface="+mn-lt"/>
                <a:ea typeface="+mn-ea"/>
                <a:cs typeface="+mn-cs"/>
              </a:rPr>
              <a:t>应用程序，它处理应用程序的所有类及其依赖项、依赖的 </a:t>
            </a:r>
            <a:r>
              <a:rPr lang="en" altLang="zh-CN" sz="1200" b="0" i="0" kern="1200" dirty="0">
                <a:solidFill>
                  <a:schemeClr val="tx1"/>
                </a:solidFill>
                <a:effectLst/>
                <a:latin typeface="+mn-lt"/>
                <a:ea typeface="+mn-ea"/>
                <a:cs typeface="+mn-cs"/>
              </a:rPr>
              <a:t>JDK </a:t>
            </a:r>
            <a:r>
              <a:rPr lang="zh-CN" altLang="en-US" sz="1200" b="0" i="0" kern="1200" dirty="0">
                <a:solidFill>
                  <a:schemeClr val="tx1"/>
                </a:solidFill>
                <a:effectLst/>
                <a:latin typeface="+mn-lt"/>
                <a:ea typeface="+mn-ea"/>
                <a:cs typeface="+mn-cs"/>
              </a:rPr>
              <a:t>库和 </a:t>
            </a:r>
            <a:r>
              <a:rPr lang="en" altLang="zh-CN" sz="1200" b="0" i="0" kern="1200" dirty="0">
                <a:solidFill>
                  <a:schemeClr val="tx1"/>
                </a:solidFill>
                <a:effectLst/>
                <a:latin typeface="+mn-lt"/>
                <a:ea typeface="+mn-ea"/>
                <a:cs typeface="+mn-cs"/>
              </a:rPr>
              <a:t>VM </a:t>
            </a:r>
            <a:r>
              <a:rPr lang="zh-CN" altLang="en-US" sz="1200" b="0" i="0" kern="1200" dirty="0">
                <a:solidFill>
                  <a:schemeClr val="tx1"/>
                </a:solidFill>
                <a:effectLst/>
                <a:latin typeface="+mn-lt"/>
                <a:ea typeface="+mn-ea"/>
                <a:cs typeface="+mn-cs"/>
              </a:rPr>
              <a:t>组件。它静态地分析数据，以确定在应用程序执行期间可访问和使用哪些类和方法。然后，它将所有这些可达到的代码作为输入传递给 </a:t>
            </a:r>
            <a:r>
              <a:rPr lang="en" altLang="zh-CN" sz="1200" b="0" i="0" kern="1200" dirty="0" err="1">
                <a:solidFill>
                  <a:schemeClr val="tx1"/>
                </a:solidFill>
                <a:effectLst/>
                <a:latin typeface="+mn-lt"/>
                <a:ea typeface="+mn-ea"/>
                <a:cs typeface="+mn-cs"/>
              </a:rPr>
              <a:t>GraalVM</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编译器，后者将其提前编译为特定操作系统和体系结构的本地可执行文件</a:t>
            </a:r>
            <a:endParaRPr lang="en-US" altLang="zh-CN" sz="1200" b="0" i="0" kern="1200" dirty="0">
              <a:solidFill>
                <a:schemeClr val="tx1"/>
              </a:solidFill>
              <a:effectLst/>
              <a:latin typeface="+mn-lt"/>
              <a:ea typeface="+mn-ea"/>
              <a:cs typeface="+mn-cs"/>
            </a:endParaRPr>
          </a:p>
          <a:p>
            <a:endParaRPr kumimoji="1" lang="en-US" altLang="zh-CN" sz="1200" b="0" i="0" kern="1200" dirty="0">
              <a:solidFill>
                <a:schemeClr val="tx1"/>
              </a:solidFill>
              <a:effectLst/>
              <a:latin typeface="+mn-lt"/>
              <a:ea typeface="+mn-ea"/>
              <a:cs typeface="+mn-cs"/>
            </a:endParaRPr>
          </a:p>
          <a:p>
            <a:r>
              <a:rPr lang="zh-CN" altLang="en-US" dirty="0"/>
              <a:t>适配框架成熟</a:t>
            </a:r>
          </a:p>
          <a:p>
            <a:pPr lvl="1"/>
            <a:r>
              <a:rPr lang="en" altLang="zh-CN" dirty="0"/>
              <a:t>Helidon</a:t>
            </a:r>
          </a:p>
          <a:p>
            <a:pPr lvl="1"/>
            <a:r>
              <a:rPr lang="en" altLang="zh-CN" dirty="0" err="1"/>
              <a:t>Quarkus</a:t>
            </a:r>
            <a:endParaRPr lang="en" altLang="zh-CN" dirty="0"/>
          </a:p>
          <a:p>
            <a:pPr lvl="1"/>
            <a:r>
              <a:rPr lang="en" altLang="zh-CN" dirty="0"/>
              <a:t>Micronaut</a:t>
            </a:r>
          </a:p>
          <a:p>
            <a:pPr lvl="1"/>
            <a:r>
              <a:rPr lang="en" altLang="zh-CN" dirty="0"/>
              <a:t>Spring Native</a:t>
            </a:r>
          </a:p>
          <a:p>
            <a:pPr lvl="1"/>
            <a:br>
              <a:rPr lang="en" altLang="zh-CN" dirty="0"/>
            </a:br>
            <a:endParaRPr lang="en" altLang="zh-CN" dirty="0"/>
          </a:p>
          <a:p>
            <a:r>
              <a:rPr kumimoji="1" lang="zh-CN" altLang="en-US" dirty="0"/>
              <a:t>知道了这些就可以看</a:t>
            </a:r>
            <a:r>
              <a:rPr kumimoji="1" lang="en-US" altLang="zh-CN" dirty="0" err="1"/>
              <a:t>quarkus</a:t>
            </a:r>
            <a:r>
              <a:rPr kumimoji="1" lang="zh-CN" altLang="en-US" dirty="0"/>
              <a:t>了，简单来说就是</a:t>
            </a:r>
            <a:r>
              <a:rPr kumimoji="1" lang="en-US" altLang="zh-CN" dirty="0" err="1"/>
              <a:t>quarkus</a:t>
            </a:r>
            <a:r>
              <a:rPr kumimoji="1" lang="zh-CN" altLang="en-US" dirty="0"/>
              <a:t>站在静态编译框架</a:t>
            </a:r>
            <a:r>
              <a:rPr lang="en" altLang="zh-CN" sz="1200" b="0" i="0" kern="1200" dirty="0" err="1">
                <a:solidFill>
                  <a:schemeClr val="tx1"/>
                </a:solidFill>
                <a:effectLst/>
                <a:latin typeface="+mn-lt"/>
                <a:ea typeface="+mn-ea"/>
                <a:cs typeface="+mn-cs"/>
              </a:rPr>
              <a:t>SubstrateVM</a:t>
            </a:r>
            <a:r>
              <a:rPr lang="zh-CN" altLang="en" sz="1200" b="0" i="0" kern="1200" dirty="0">
                <a:solidFill>
                  <a:schemeClr val="tx1"/>
                </a:solidFill>
                <a:effectLst/>
                <a:latin typeface="+mn-lt"/>
                <a:ea typeface="+mn-ea"/>
                <a:cs typeface="+mn-cs"/>
              </a:rPr>
              <a:t>本地编译器</a:t>
            </a:r>
            <a:r>
              <a:rPr lang="en-US" altLang="zh-CN" sz="1200" b="0" i="0" kern="1200" dirty="0">
                <a:solidFill>
                  <a:schemeClr val="tx1"/>
                </a:solidFill>
                <a:effectLst/>
                <a:latin typeface="+mn-lt"/>
                <a:ea typeface="+mn-ea"/>
                <a:cs typeface="+mn-cs"/>
              </a:rPr>
              <a:t>native-image</a:t>
            </a:r>
            <a:r>
              <a:rPr lang="zh-CN" altLang="en-US" sz="1200" b="0" i="0" kern="1200" dirty="0">
                <a:solidFill>
                  <a:schemeClr val="tx1"/>
                </a:solidFill>
                <a:effectLst/>
                <a:latin typeface="+mn-lt"/>
                <a:ea typeface="+mn-ea"/>
                <a:cs typeface="+mn-cs"/>
              </a:rPr>
              <a:t>的肩膀上来加强</a:t>
            </a:r>
            <a:r>
              <a:rPr lang="en-US" altLang="zh-CN" sz="1200" b="0" i="0" kern="1200" dirty="0">
                <a:solidFill>
                  <a:schemeClr val="tx1"/>
                </a:solidFill>
                <a:effectLst/>
                <a:latin typeface="+mn-lt"/>
                <a:ea typeface="+mn-ea"/>
                <a:cs typeface="+mn-cs"/>
              </a:rPr>
              <a:t>java</a:t>
            </a:r>
            <a:r>
              <a:rPr lang="zh-CN" altLang="en-US" sz="1200" b="0" i="0" kern="1200" dirty="0">
                <a:solidFill>
                  <a:schemeClr val="tx1"/>
                </a:solidFill>
                <a:effectLst/>
                <a:latin typeface="+mn-lt"/>
                <a:ea typeface="+mn-ea"/>
                <a:cs typeface="+mn-cs"/>
              </a:rPr>
              <a:t>在启动，内存，云原生方面的优势</a:t>
            </a:r>
            <a:endParaRPr kumimoji="1" lang="zh-CN" altLang="en-US" dirty="0"/>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9</a:t>
            </a:fld>
            <a:endParaRPr kumimoji="1" lang="zh-CN" altLang="en-US"/>
          </a:p>
        </p:txBody>
      </p:sp>
    </p:spTree>
    <p:extLst>
      <p:ext uri="{BB962C8B-B14F-4D97-AF65-F5344CB8AC3E}">
        <p14:creationId xmlns:p14="http://schemas.microsoft.com/office/powerpoint/2010/main" val="624327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专注业务，忽略其他技术支持，转而由云原生基础框架提供</a:t>
            </a:r>
            <a:endParaRPr kumimoji="1" lang="en-US" altLang="zh-CN" dirty="0"/>
          </a:p>
          <a:p>
            <a:endParaRPr kumimoji="1" lang="en-US" altLang="zh-CN" dirty="0"/>
          </a:p>
          <a:p>
            <a:r>
              <a:rPr kumimoji="1" lang="zh-CN" altLang="en-US" dirty="0"/>
              <a:t>容器优先，支持市面上绝大多数云计算框架，</a:t>
            </a:r>
            <a:r>
              <a:rPr kumimoji="1" lang="en-US" altLang="zh-CN" dirty="0"/>
              <a:t>k8s</a:t>
            </a:r>
            <a:r>
              <a:rPr kumimoji="1" lang="zh-CN" altLang="en-US" dirty="0"/>
              <a:t>，</a:t>
            </a:r>
            <a:r>
              <a:rPr kumimoji="1" lang="en-US" altLang="zh-CN" dirty="0"/>
              <a:t>docker</a:t>
            </a:r>
            <a:r>
              <a:rPr kumimoji="1" lang="zh-CN" altLang="en-US" dirty="0"/>
              <a:t>，</a:t>
            </a:r>
            <a:r>
              <a:rPr lang="en" altLang="zh-CN" sz="1200" b="0" i="0" kern="1200" dirty="0">
                <a:solidFill>
                  <a:schemeClr val="tx1"/>
                </a:solidFill>
                <a:effectLst/>
                <a:latin typeface="+mn-lt"/>
                <a:ea typeface="+mn-ea"/>
                <a:cs typeface="+mn-cs"/>
              </a:rPr>
              <a:t>OpenShift</a:t>
            </a:r>
          </a:p>
          <a:p>
            <a:endParaRPr kumimoji="1" lang="en-US" altLang="zh-CN" dirty="0"/>
          </a:p>
          <a:p>
            <a:r>
              <a:rPr lang="en" altLang="zh-CN" sz="1200" b="0" i="0" kern="1200" dirty="0" err="1">
                <a:solidFill>
                  <a:schemeClr val="tx1"/>
                </a:solidFill>
                <a:effectLst/>
                <a:latin typeface="+mn-lt"/>
                <a:ea typeface="+mn-ea"/>
                <a:cs typeface="+mn-cs"/>
              </a:rPr>
              <a:t>Vert.x</a:t>
            </a:r>
            <a:r>
              <a:rPr lang="zh-CN" altLang="en-US" sz="1200" b="0" i="0" kern="1200" dirty="0">
                <a:solidFill>
                  <a:schemeClr val="tx1"/>
                </a:solidFill>
                <a:effectLst/>
                <a:latin typeface="+mn-lt"/>
                <a:ea typeface="+mn-ea"/>
                <a:cs typeface="+mn-cs"/>
              </a:rPr>
              <a:t>  </a:t>
            </a:r>
            <a:r>
              <a:rPr lang="en" altLang="zh-CN" sz="1200" b="0" i="0" kern="1200" dirty="0">
                <a:solidFill>
                  <a:schemeClr val="tx1"/>
                </a:solidFill>
                <a:effectLst/>
                <a:latin typeface="+mn-lt"/>
                <a:ea typeface="+mn-ea"/>
                <a:cs typeface="+mn-cs"/>
              </a:rPr>
              <a:t>Reactive</a:t>
            </a:r>
            <a:endParaRPr lang="en-US" altLang="zh-CN" sz="1200" b="0" i="0" kern="1200" dirty="0">
              <a:solidFill>
                <a:schemeClr val="tx1"/>
              </a:solidFill>
              <a:effectLst/>
              <a:latin typeface="+mn-lt"/>
              <a:ea typeface="+mn-ea"/>
              <a:cs typeface="+mn-cs"/>
            </a:endParaRPr>
          </a:p>
          <a:p>
            <a:endParaRPr kumimoji="1" lang="en-US" altLang="zh-CN" sz="1200" b="0" i="0" kern="1200" dirty="0">
              <a:solidFill>
                <a:schemeClr val="tx1"/>
              </a:solidFill>
              <a:effectLst/>
              <a:latin typeface="+mn-lt"/>
              <a:ea typeface="+mn-ea"/>
              <a:cs typeface="+mn-cs"/>
            </a:endParaRPr>
          </a:p>
          <a:p>
            <a:r>
              <a:rPr kumimoji="1" lang="zh-CN" altLang="en-US" sz="1200" b="0" i="0" kern="1200" dirty="0">
                <a:solidFill>
                  <a:schemeClr val="tx1"/>
                </a:solidFill>
                <a:effectLst/>
                <a:latin typeface="+mn-lt"/>
                <a:ea typeface="+mn-ea"/>
                <a:cs typeface="+mn-cs"/>
              </a:rPr>
              <a:t>符合微服务的快、小、精</a:t>
            </a:r>
            <a:endParaRPr kumimoji="1"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A26B82D-A76E-DE49-8523-A6BCA36651AD}" type="slidenum">
              <a:rPr kumimoji="1" lang="zh-CN" altLang="en-US" smtClean="0"/>
              <a:t>10</a:t>
            </a:fld>
            <a:endParaRPr kumimoji="1" lang="zh-CN" altLang="en-US"/>
          </a:p>
        </p:txBody>
      </p:sp>
    </p:spTree>
    <p:extLst>
      <p:ext uri="{BB962C8B-B14F-4D97-AF65-F5344CB8AC3E}">
        <p14:creationId xmlns:p14="http://schemas.microsoft.com/office/powerpoint/2010/main" val="3713652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135E5D-731E-E54D-9E6A-59CEBBB4F950}"/>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19350E6E-A57B-954B-9C21-974A09949D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A6E62D51-9169-D841-B8CC-DCD26E857391}"/>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5" name="页脚占位符 4">
            <a:extLst>
              <a:ext uri="{FF2B5EF4-FFF2-40B4-BE49-F238E27FC236}">
                <a16:creationId xmlns:a16="http://schemas.microsoft.com/office/drawing/2014/main" id="{6E398D3B-03B0-5940-AF1E-572C9ADC0A3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A3C40970-5C8B-A24D-9A8A-13A5CDCB1E90}"/>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15855973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5325EC-1763-9B4B-924B-50A6993DDED3}"/>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79FF67AD-EFB2-9E4C-85DC-07E6DE317600}"/>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25437F3D-85E7-F747-8FF7-80B83033E876}"/>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5" name="页脚占位符 4">
            <a:extLst>
              <a:ext uri="{FF2B5EF4-FFF2-40B4-BE49-F238E27FC236}">
                <a16:creationId xmlns:a16="http://schemas.microsoft.com/office/drawing/2014/main" id="{66DE9916-70E6-9040-BC43-ACD60D8FF6A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A571D285-F663-B94F-91C0-4F6CB41A7C0E}"/>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35127166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4C20BAA-218B-7D4C-9052-8AAC7D796444}"/>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9F550E5A-C43F-3D40-A36F-7C085635FE30}"/>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ACAE610E-4DCF-3A4F-ACD0-7903B758E758}"/>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5" name="页脚占位符 4">
            <a:extLst>
              <a:ext uri="{FF2B5EF4-FFF2-40B4-BE49-F238E27FC236}">
                <a16:creationId xmlns:a16="http://schemas.microsoft.com/office/drawing/2014/main" id="{2897C708-B0D0-4644-BA87-309F5C6B6D1A}"/>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35C1840-A570-4545-9F63-BE1453E27A7B}"/>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3954869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0D20F-D99F-0E4B-BA5A-8D6ACC9A6906}"/>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22F60A39-5E55-C94A-8875-88D84670D14F}"/>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6E2F2A07-D002-4B4C-B1AB-849901DCA0D0}"/>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5" name="页脚占位符 4">
            <a:extLst>
              <a:ext uri="{FF2B5EF4-FFF2-40B4-BE49-F238E27FC236}">
                <a16:creationId xmlns:a16="http://schemas.microsoft.com/office/drawing/2014/main" id="{28F1AED9-3849-334A-8A2A-612FCBE0E9FB}"/>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5BF5D84-7004-EF4E-A2A0-9F55AADFD44D}"/>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3179743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FE440E-C15B-1E4F-A61B-5557D7B725FA}"/>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AB311052-CF06-6743-BFA2-F3E41D3484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98464BB7-C2B0-8345-B13D-B1C769ED3784}"/>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5" name="页脚占位符 4">
            <a:extLst>
              <a:ext uri="{FF2B5EF4-FFF2-40B4-BE49-F238E27FC236}">
                <a16:creationId xmlns:a16="http://schemas.microsoft.com/office/drawing/2014/main" id="{F179BB4C-E829-114C-86D3-8AA6CADAB70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AE7CFA10-0DC6-A543-A1ED-3CB21BD5443D}"/>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1802050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7DF75D-727D-AF45-829E-C2B8B863ECE2}"/>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1714EEF3-01F3-8B4B-A58F-4861982644B7}"/>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EB91F633-2B94-4446-AFF7-F5DCC830290E}"/>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2A404FAC-9C71-7E48-BA9C-665F84171EC7}"/>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6" name="页脚占位符 5">
            <a:extLst>
              <a:ext uri="{FF2B5EF4-FFF2-40B4-BE49-F238E27FC236}">
                <a16:creationId xmlns:a16="http://schemas.microsoft.com/office/drawing/2014/main" id="{8811EACC-1053-3842-AF41-30967FBAD3B2}"/>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3D31A738-F13B-454F-BA38-F4CAF36DC9BD}"/>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2331970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F553A7-5CD1-9648-A7E0-B47694D991CF}"/>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BA509D1E-D590-0649-AAE4-DBC8F4B01B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5411B8B4-6CF1-B046-AAC1-4EE3D8C83544}"/>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2EDD0783-55AF-DB4A-BA0A-EC74B1FB7A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CC55055E-34DA-BF4A-B2BF-B0589BAB10E8}"/>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0453AD51-DADC-1C4F-B50B-A1AC6D981C88}"/>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8" name="页脚占位符 7">
            <a:extLst>
              <a:ext uri="{FF2B5EF4-FFF2-40B4-BE49-F238E27FC236}">
                <a16:creationId xmlns:a16="http://schemas.microsoft.com/office/drawing/2014/main" id="{9A2E7EDD-4B6B-D540-80CB-42CA370BE42E}"/>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6ECDC7DE-0031-694A-8979-1CF3B3751F94}"/>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2811648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E6EA41-ABF4-4940-A527-B88052C61D89}"/>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2656B4A7-A159-D34B-B6C0-E4B97D725A65}"/>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4" name="页脚占位符 3">
            <a:extLst>
              <a:ext uri="{FF2B5EF4-FFF2-40B4-BE49-F238E27FC236}">
                <a16:creationId xmlns:a16="http://schemas.microsoft.com/office/drawing/2014/main" id="{1FC6E83A-E1F9-6641-BD47-95881B910F62}"/>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A9B9354E-06C8-9C40-B24B-D0E57937ED91}"/>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379252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F5419B8-B932-414A-A32B-ED07829D9AD1}"/>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3" name="页脚占位符 2">
            <a:extLst>
              <a:ext uri="{FF2B5EF4-FFF2-40B4-BE49-F238E27FC236}">
                <a16:creationId xmlns:a16="http://schemas.microsoft.com/office/drawing/2014/main" id="{37CCC320-C5C2-AA41-A34C-F52C1F30D22B}"/>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79767D99-FCA5-864A-9071-39DCC86054DD}"/>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2586596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ABC040-EF46-3843-84D0-C70BDF34C3EF}"/>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3B877662-A0FF-F846-9843-E83CD61689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D2929863-C801-7D4E-8A35-CA24F1E76A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643C5147-DA9B-AD47-90F2-BBE321668C62}"/>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6" name="页脚占位符 5">
            <a:extLst>
              <a:ext uri="{FF2B5EF4-FFF2-40B4-BE49-F238E27FC236}">
                <a16:creationId xmlns:a16="http://schemas.microsoft.com/office/drawing/2014/main" id="{DF67BBC4-720A-AF48-873B-798CB7DCED9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38126245-A30B-4F40-8031-93C778B3E876}"/>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2295588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E8E512-ADD6-514C-834C-849DD78580D7}"/>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8A281705-CE2B-364A-8AEF-5F1D57692B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6EF8A5D7-AD43-1747-A76A-9A691ED906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1439A4AA-7AB9-FB43-B34C-BB82063F8780}"/>
              </a:ext>
            </a:extLst>
          </p:cNvPr>
          <p:cNvSpPr>
            <a:spLocks noGrp="1"/>
          </p:cNvSpPr>
          <p:nvPr>
            <p:ph type="dt" sz="half" idx="10"/>
          </p:nvPr>
        </p:nvSpPr>
        <p:spPr/>
        <p:txBody>
          <a:bodyPr/>
          <a:lstStyle/>
          <a:p>
            <a:fld id="{7955E089-F72E-934F-AD13-DC1673F461C9}" type="datetimeFigureOut">
              <a:rPr kumimoji="1" lang="zh-CN" altLang="en-US" smtClean="0"/>
              <a:t>2021/8/13</a:t>
            </a:fld>
            <a:endParaRPr kumimoji="1" lang="zh-CN" altLang="en-US"/>
          </a:p>
        </p:txBody>
      </p:sp>
      <p:sp>
        <p:nvSpPr>
          <p:cNvPr id="6" name="页脚占位符 5">
            <a:extLst>
              <a:ext uri="{FF2B5EF4-FFF2-40B4-BE49-F238E27FC236}">
                <a16:creationId xmlns:a16="http://schemas.microsoft.com/office/drawing/2014/main" id="{9BE864EB-D8E8-5A4B-93BB-044B1740CA0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5DE6AB98-EB2E-8A43-B981-CB7B6AFD8B36}"/>
              </a:ext>
            </a:extLst>
          </p:cNvPr>
          <p:cNvSpPr>
            <a:spLocks noGrp="1"/>
          </p:cNvSpPr>
          <p:nvPr>
            <p:ph type="sldNum" sz="quarter" idx="12"/>
          </p:nvPr>
        </p:nvSpPr>
        <p:spPr/>
        <p:txBody>
          <a:body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3125168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04881DA-F38A-B84F-877F-2B69368231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35FEAD67-D9A7-8D4B-94A1-51FCB6E9F9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C3E3FF3D-27BD-F742-8282-A8D710FABE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55E089-F72E-934F-AD13-DC1673F461C9}" type="datetimeFigureOut">
              <a:rPr kumimoji="1" lang="zh-CN" altLang="en-US" smtClean="0"/>
              <a:t>2021/8/13</a:t>
            </a:fld>
            <a:endParaRPr kumimoji="1" lang="zh-CN" altLang="en-US"/>
          </a:p>
        </p:txBody>
      </p:sp>
      <p:sp>
        <p:nvSpPr>
          <p:cNvPr id="5" name="页脚占位符 4">
            <a:extLst>
              <a:ext uri="{FF2B5EF4-FFF2-40B4-BE49-F238E27FC236}">
                <a16:creationId xmlns:a16="http://schemas.microsoft.com/office/drawing/2014/main" id="{F0499853-FBB6-2E4B-80CC-22CA5B8BF3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535B68FA-3060-6540-B5C0-29E841E5D6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F1FC67-0E38-424D-9294-79E9A02D7717}" type="slidenum">
              <a:rPr kumimoji="1" lang="zh-CN" altLang="en-US" smtClean="0"/>
              <a:t>‹#›</a:t>
            </a:fld>
            <a:endParaRPr kumimoji="1" lang="zh-CN" altLang="en-US"/>
          </a:p>
        </p:txBody>
      </p:sp>
    </p:spTree>
    <p:extLst>
      <p:ext uri="{BB962C8B-B14F-4D97-AF65-F5344CB8AC3E}">
        <p14:creationId xmlns:p14="http://schemas.microsoft.com/office/powerpoint/2010/main" val="2655940194"/>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hyperlink" Target="https://code.quarkus.io/"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start.spring.io/" TargetMode="Externa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quarkus.pro/guides/cdi-reference"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hyperlink" Target="https://zh.wikipedia.org/wiki/MIME"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docs.spring.io/spring-native/docs/current/reference/htmlsingle/" TargetMode="Externa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389F8A-1F3B-2646-A73E-0794DF185933}"/>
              </a:ext>
            </a:extLst>
          </p:cNvPr>
          <p:cNvSpPr>
            <a:spLocks noGrp="1"/>
          </p:cNvSpPr>
          <p:nvPr>
            <p:ph type="ctrTitle"/>
          </p:nvPr>
        </p:nvSpPr>
        <p:spPr>
          <a:xfrm>
            <a:off x="1524000" y="1122362"/>
            <a:ext cx="9144000" cy="1723580"/>
          </a:xfrm>
        </p:spPr>
        <p:txBody>
          <a:bodyPr>
            <a:noAutofit/>
          </a:bodyPr>
          <a:lstStyle/>
          <a:p>
            <a:br>
              <a:rPr lang="en" altLang="zh-CN" b="1" dirty="0"/>
            </a:br>
            <a:r>
              <a:rPr lang="en" altLang="zh-CN" b="1" dirty="0" err="1"/>
              <a:t>Quarkus</a:t>
            </a:r>
            <a:r>
              <a:rPr lang="zh-CN" altLang="en-US" b="1" dirty="0"/>
              <a:t>技术分享</a:t>
            </a:r>
            <a:endParaRPr kumimoji="1" lang="zh-CN" altLang="en-US" dirty="0"/>
          </a:p>
        </p:txBody>
      </p:sp>
      <p:sp>
        <p:nvSpPr>
          <p:cNvPr id="3" name="副标题 2">
            <a:extLst>
              <a:ext uri="{FF2B5EF4-FFF2-40B4-BE49-F238E27FC236}">
                <a16:creationId xmlns:a16="http://schemas.microsoft.com/office/drawing/2014/main" id="{07E96CE6-2A1C-8F49-BD0E-5D2C3FBEACD1}"/>
              </a:ext>
            </a:extLst>
          </p:cNvPr>
          <p:cNvSpPr>
            <a:spLocks noGrp="1"/>
          </p:cNvSpPr>
          <p:nvPr>
            <p:ph type="subTitle" idx="1"/>
          </p:nvPr>
        </p:nvSpPr>
        <p:spPr>
          <a:xfrm>
            <a:off x="1524000" y="4212404"/>
            <a:ext cx="9144000" cy="1045396"/>
          </a:xfrm>
        </p:spPr>
        <p:txBody>
          <a:bodyPr>
            <a:normAutofit/>
          </a:bodyPr>
          <a:lstStyle/>
          <a:p>
            <a:r>
              <a:rPr kumimoji="1" lang="zh-CN" altLang="en-US" sz="1800" dirty="0"/>
              <a:t>杭州研发组  张勇</a:t>
            </a:r>
          </a:p>
        </p:txBody>
      </p:sp>
    </p:spTree>
    <p:extLst>
      <p:ext uri="{BB962C8B-B14F-4D97-AF65-F5344CB8AC3E}">
        <p14:creationId xmlns:p14="http://schemas.microsoft.com/office/powerpoint/2010/main" val="27419477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D0B72455-F025-3244-A96C-BF7A59F85468}"/>
              </a:ext>
            </a:extLst>
          </p:cNvPr>
          <p:cNvSpPr/>
          <p:nvPr/>
        </p:nvSpPr>
        <p:spPr>
          <a:xfrm>
            <a:off x="927114" y="1146783"/>
            <a:ext cx="6810946" cy="1815882"/>
          </a:xfrm>
          <a:prstGeom prst="rect">
            <a:avLst/>
          </a:prstGeom>
        </p:spPr>
        <p:txBody>
          <a:bodyPr wrap="square">
            <a:spAutoFit/>
          </a:bodyPr>
          <a:lstStyle/>
          <a:p>
            <a:r>
              <a:rPr lang="en" altLang="zh-CN" sz="1600" dirty="0" err="1"/>
              <a:t>Quarkus</a:t>
            </a:r>
            <a:r>
              <a:rPr lang="en" altLang="zh-CN" sz="1600" dirty="0"/>
              <a:t> </a:t>
            </a:r>
            <a:r>
              <a:rPr lang="zh-CN" altLang="en-US" sz="1600" dirty="0"/>
              <a:t>为 </a:t>
            </a:r>
            <a:r>
              <a:rPr lang="en" altLang="zh-CN" sz="1600" dirty="0" err="1"/>
              <a:t>GraalVM</a:t>
            </a:r>
            <a:r>
              <a:rPr lang="en" altLang="zh-CN" sz="1600" dirty="0"/>
              <a:t> </a:t>
            </a:r>
            <a:r>
              <a:rPr lang="zh-CN" altLang="en-US" sz="1600" dirty="0"/>
              <a:t>和 </a:t>
            </a:r>
            <a:r>
              <a:rPr lang="en" altLang="zh-CN" sz="1600" dirty="0" err="1"/>
              <a:t>HotSpot</a:t>
            </a:r>
            <a:r>
              <a:rPr lang="en" altLang="zh-CN" sz="1600" dirty="0"/>
              <a:t> </a:t>
            </a:r>
            <a:r>
              <a:rPr lang="zh-CN" altLang="en-US" sz="1600" dirty="0"/>
              <a:t>量身定制用程序。启动超快，内存极低，在容器编排平台中提供了近乎即时的向上扩展和高密度的内存利用率。我们使用一种称为编译时启动技术</a:t>
            </a:r>
            <a:br>
              <a:rPr lang="zh-CN" altLang="en-US" sz="1600" dirty="0"/>
            </a:br>
            <a:endParaRPr lang="zh-CN" altLang="en-US" sz="1600" dirty="0"/>
          </a:p>
          <a:p>
            <a:pPr marL="742950" lvl="1" indent="-285750">
              <a:buFont typeface="Arial" panose="020B0604020202020204" pitchFamily="34" charset="0"/>
              <a:buChar char="•"/>
            </a:pPr>
            <a:r>
              <a:rPr lang="en" altLang="zh-CN" sz="1600" dirty="0"/>
              <a:t>EN</a:t>
            </a:r>
            <a:r>
              <a:rPr lang="zh-CN" altLang="en-US" sz="1600" dirty="0"/>
              <a:t>  </a:t>
            </a:r>
            <a:r>
              <a:rPr lang="en" altLang="zh-CN" sz="1600" dirty="0"/>
              <a:t>https://</a:t>
            </a:r>
            <a:r>
              <a:rPr lang="en" altLang="zh-CN" sz="1600" dirty="0" err="1"/>
              <a:t>quarkus.io</a:t>
            </a:r>
            <a:r>
              <a:rPr lang="en" altLang="zh-CN" sz="1600" dirty="0"/>
              <a:t>/</a:t>
            </a:r>
          </a:p>
          <a:p>
            <a:pPr marL="742950" lvl="1" indent="-285750">
              <a:buFont typeface="Arial" panose="020B0604020202020204" pitchFamily="34" charset="0"/>
              <a:buChar char="•"/>
            </a:pPr>
            <a:r>
              <a:rPr lang="en" altLang="zh-CN" sz="1600" dirty="0"/>
              <a:t>CN</a:t>
            </a:r>
            <a:r>
              <a:rPr lang="zh-CN" altLang="en-US" sz="1600" dirty="0"/>
              <a:t>  </a:t>
            </a:r>
            <a:r>
              <a:rPr lang="en" altLang="zh-CN" sz="1600" dirty="0"/>
              <a:t>https://</a:t>
            </a:r>
            <a:r>
              <a:rPr lang="en" altLang="zh-CN" sz="1600" dirty="0" err="1"/>
              <a:t>quarkus.pro</a:t>
            </a:r>
            <a:r>
              <a:rPr lang="en" altLang="zh-CN" sz="1600" dirty="0"/>
              <a:t>/</a:t>
            </a:r>
          </a:p>
          <a:p>
            <a:pPr marL="742950" lvl="1" indent="-285750">
              <a:buFont typeface="Arial" panose="020B0604020202020204" pitchFamily="34" charset="0"/>
              <a:buChar char="•"/>
            </a:pPr>
            <a:r>
              <a:rPr lang="en" altLang="zh-CN" sz="1600" dirty="0"/>
              <a:t>GitHub</a:t>
            </a:r>
            <a:r>
              <a:rPr lang="zh-CN" altLang="en-US" sz="1600" dirty="0"/>
              <a:t>  </a:t>
            </a:r>
            <a:r>
              <a:rPr lang="en" altLang="zh-CN" sz="1600" dirty="0"/>
              <a:t>https://</a:t>
            </a:r>
            <a:r>
              <a:rPr lang="en" altLang="zh-CN" sz="1600" dirty="0" err="1"/>
              <a:t>github.com</a:t>
            </a:r>
            <a:r>
              <a:rPr lang="en" altLang="zh-CN" sz="1600" dirty="0"/>
              <a:t>/</a:t>
            </a:r>
            <a:r>
              <a:rPr lang="en" altLang="zh-CN" sz="1600" dirty="0" err="1"/>
              <a:t>quarkusio</a:t>
            </a:r>
            <a:endParaRPr lang="en" altLang="zh-CN" sz="1600" dirty="0"/>
          </a:p>
        </p:txBody>
      </p:sp>
      <p:pic>
        <p:nvPicPr>
          <p:cNvPr id="5" name="Picture 6">
            <a:extLst>
              <a:ext uri="{FF2B5EF4-FFF2-40B4-BE49-F238E27FC236}">
                <a16:creationId xmlns:a16="http://schemas.microsoft.com/office/drawing/2014/main" id="{F6C4C6D7-DDD7-1747-B084-8043DCFD5E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8477" y="3087559"/>
            <a:ext cx="6769583" cy="3004405"/>
          </a:xfrm>
          <a:prstGeom prst="rect">
            <a:avLst/>
          </a:prstGeom>
          <a:noFill/>
          <a:extLst>
            <a:ext uri="{909E8E84-426E-40DD-AFC4-6F175D3DCCD1}">
              <a14:hiddenFill xmlns:a14="http://schemas.microsoft.com/office/drawing/2010/main">
                <a:solidFill>
                  <a:srgbClr val="FFFFFF"/>
                </a:solidFill>
              </a14:hiddenFill>
            </a:ext>
          </a:extLst>
        </p:spPr>
      </p:pic>
      <p:sp>
        <p:nvSpPr>
          <p:cNvPr id="6" name="标题 1">
            <a:extLst>
              <a:ext uri="{FF2B5EF4-FFF2-40B4-BE49-F238E27FC236}">
                <a16:creationId xmlns:a16="http://schemas.microsoft.com/office/drawing/2014/main" id="{A43F5EDF-62F6-0343-A130-4F11B2015D38}"/>
              </a:ext>
            </a:extLst>
          </p:cNvPr>
          <p:cNvSpPr>
            <a:spLocks noGrp="1"/>
          </p:cNvSpPr>
          <p:nvPr>
            <p:ph type="title"/>
          </p:nvPr>
        </p:nvSpPr>
        <p:spPr>
          <a:xfrm>
            <a:off x="599478" y="412763"/>
            <a:ext cx="10439400" cy="663925"/>
          </a:xfrm>
        </p:spPr>
        <p:txBody>
          <a:bodyPr>
            <a:normAutofit/>
          </a:bodyPr>
          <a:lstStyle/>
          <a:p>
            <a:r>
              <a:rPr kumimoji="1" lang="en-US" altLang="zh-CN" sz="2400" dirty="0" err="1"/>
              <a:t>Quarkus</a:t>
            </a:r>
            <a:r>
              <a:rPr kumimoji="1" lang="zh-CN" altLang="en-US" sz="2400" dirty="0"/>
              <a:t>拆箱</a:t>
            </a:r>
          </a:p>
        </p:txBody>
      </p:sp>
      <p:sp>
        <p:nvSpPr>
          <p:cNvPr id="7" name="矩形 6">
            <a:extLst>
              <a:ext uri="{FF2B5EF4-FFF2-40B4-BE49-F238E27FC236}">
                <a16:creationId xmlns:a16="http://schemas.microsoft.com/office/drawing/2014/main" id="{2E54C308-4D0C-A244-93AA-D5B03DCAC6D9}"/>
              </a:ext>
            </a:extLst>
          </p:cNvPr>
          <p:cNvSpPr/>
          <p:nvPr/>
        </p:nvSpPr>
        <p:spPr>
          <a:xfrm>
            <a:off x="8141424" y="1235955"/>
            <a:ext cx="3264979" cy="4856009"/>
          </a:xfrm>
          <a:prstGeom prst="rect">
            <a:avLst/>
          </a:prstGeom>
        </p:spPr>
        <p:txBody>
          <a:bodyPr wrap="square">
            <a:spAutoFit/>
          </a:bodyPr>
          <a:lstStyle/>
          <a:p>
            <a:pPr>
              <a:lnSpc>
                <a:spcPct val="150000"/>
              </a:lnSpc>
              <a:buFont typeface="Arial" panose="020B0604020202020204" pitchFamily="34" charset="0"/>
              <a:buChar char="•"/>
            </a:pPr>
            <a:r>
              <a:rPr lang="zh-CN" altLang="en-US" sz="1600" b="0" i="0" dirty="0">
                <a:solidFill>
                  <a:srgbClr val="121212"/>
                </a:solidFill>
                <a:effectLst/>
                <a:latin typeface="-apple-system"/>
              </a:rPr>
              <a:t> 专为开发人员而设计</a:t>
            </a:r>
            <a:endParaRPr lang="en-US" altLang="zh-CN" sz="1600" dirty="0">
              <a:solidFill>
                <a:srgbClr val="121212"/>
              </a:solidFill>
              <a:latin typeface="-apple-system"/>
            </a:endParaRPr>
          </a:p>
          <a:p>
            <a:pPr lvl="1">
              <a:lnSpc>
                <a:spcPct val="150000"/>
              </a:lnSpc>
              <a:buFont typeface="Arial" panose="020B0604020202020204" pitchFamily="34" charset="0"/>
              <a:buChar char="•"/>
            </a:pPr>
            <a:r>
              <a:rPr lang="zh-CN" altLang="en-US" sz="1600" dirty="0">
                <a:solidFill>
                  <a:srgbClr val="121212"/>
                </a:solidFill>
                <a:latin typeface="-apple-system"/>
              </a:rPr>
              <a:t>面向开发，专业</a:t>
            </a:r>
            <a:endParaRPr lang="en-US" altLang="zh-CN" sz="1600" b="0" i="0" dirty="0">
              <a:solidFill>
                <a:srgbClr val="121212"/>
              </a:solidFill>
              <a:effectLst/>
              <a:latin typeface="-apple-system"/>
            </a:endParaRPr>
          </a:p>
          <a:p>
            <a:pPr>
              <a:lnSpc>
                <a:spcPct val="150000"/>
              </a:lnSpc>
              <a:buFont typeface="Arial" panose="020B0604020202020204" pitchFamily="34" charset="0"/>
              <a:buChar char="•"/>
            </a:pPr>
            <a:r>
              <a:rPr lang="zh-CN" altLang="en-US" sz="1600" b="0" i="0" dirty="0">
                <a:solidFill>
                  <a:srgbClr val="121212"/>
                </a:solidFill>
                <a:effectLst/>
                <a:latin typeface="-apple-system"/>
              </a:rPr>
              <a:t> 容器优先</a:t>
            </a:r>
            <a:endParaRPr lang="en-US" altLang="zh-CN" sz="1600" b="0" i="0" dirty="0">
              <a:solidFill>
                <a:srgbClr val="121212"/>
              </a:solidFill>
              <a:effectLst/>
              <a:latin typeface="-apple-system"/>
            </a:endParaRPr>
          </a:p>
          <a:p>
            <a:pPr lvl="1">
              <a:lnSpc>
                <a:spcPct val="150000"/>
              </a:lnSpc>
              <a:buFont typeface="Arial" panose="020B0604020202020204" pitchFamily="34" charset="0"/>
              <a:buChar char="•"/>
            </a:pPr>
            <a:r>
              <a:rPr lang="en-US" altLang="zh-CN" sz="1600" dirty="0">
                <a:solidFill>
                  <a:srgbClr val="121212"/>
                </a:solidFill>
                <a:latin typeface="-apple-system"/>
              </a:rPr>
              <a:t>Native-image</a:t>
            </a:r>
            <a:r>
              <a:rPr lang="zh-CN" altLang="en-US" sz="1600" dirty="0">
                <a:solidFill>
                  <a:srgbClr val="121212"/>
                </a:solidFill>
                <a:latin typeface="-apple-system"/>
              </a:rPr>
              <a:t>加云组件绝配</a:t>
            </a:r>
            <a:endParaRPr lang="en-US" altLang="zh-CN" sz="1600" dirty="0">
              <a:solidFill>
                <a:srgbClr val="121212"/>
              </a:solidFill>
              <a:latin typeface="-apple-system"/>
            </a:endParaRPr>
          </a:p>
          <a:p>
            <a:pPr lvl="1">
              <a:lnSpc>
                <a:spcPct val="150000"/>
              </a:lnSpc>
              <a:buFont typeface="Arial" panose="020B0604020202020204" pitchFamily="34" charset="0"/>
              <a:buChar char="•"/>
            </a:pPr>
            <a:r>
              <a:rPr lang="zh-CN" altLang="en-US" sz="1600" b="0" i="0" dirty="0">
                <a:solidFill>
                  <a:srgbClr val="121212"/>
                </a:solidFill>
                <a:effectLst/>
                <a:latin typeface="-apple-system"/>
              </a:rPr>
              <a:t>去虚拟机和类库</a:t>
            </a:r>
          </a:p>
          <a:p>
            <a:pPr lvl="1">
              <a:lnSpc>
                <a:spcPct val="150000"/>
              </a:lnSpc>
              <a:buFont typeface="Arial" panose="020B0604020202020204" pitchFamily="34" charset="0"/>
              <a:buChar char="•"/>
            </a:pPr>
            <a:r>
              <a:rPr lang="zh-CN" altLang="en-US" sz="1600" b="0" i="0" dirty="0">
                <a:solidFill>
                  <a:srgbClr val="121212"/>
                </a:solidFill>
                <a:effectLst/>
                <a:latin typeface="-apple-system"/>
              </a:rPr>
              <a:t>更小，更快</a:t>
            </a:r>
            <a:endParaRPr lang="en-US" altLang="zh-CN" sz="1600" b="0" i="0" dirty="0">
              <a:solidFill>
                <a:srgbClr val="121212"/>
              </a:solidFill>
              <a:effectLst/>
              <a:latin typeface="-apple-system"/>
            </a:endParaRPr>
          </a:p>
          <a:p>
            <a:pPr>
              <a:lnSpc>
                <a:spcPct val="150000"/>
              </a:lnSpc>
              <a:buFont typeface="Arial" panose="020B0604020202020204" pitchFamily="34" charset="0"/>
              <a:buChar char="•"/>
            </a:pPr>
            <a:r>
              <a:rPr lang="zh-CN" altLang="en-US" sz="1600" b="0" i="0" dirty="0">
                <a:solidFill>
                  <a:srgbClr val="121212"/>
                </a:solidFill>
                <a:effectLst/>
                <a:latin typeface="-apple-system"/>
              </a:rPr>
              <a:t> 命令式和响应式代码</a:t>
            </a:r>
          </a:p>
          <a:p>
            <a:pPr lvl="1">
              <a:lnSpc>
                <a:spcPct val="150000"/>
              </a:lnSpc>
              <a:buFont typeface="Arial" panose="020B0604020202020204" pitchFamily="34" charset="0"/>
              <a:buChar char="•"/>
            </a:pPr>
            <a:r>
              <a:rPr lang="zh-CN" altLang="en-US" sz="1600" b="0" i="0" dirty="0">
                <a:solidFill>
                  <a:srgbClr val="121212"/>
                </a:solidFill>
                <a:effectLst/>
                <a:latin typeface="-apple-system"/>
              </a:rPr>
              <a:t>更高，吞吐提升</a:t>
            </a:r>
            <a:endParaRPr lang="en-US" altLang="zh-CN" sz="1600" b="0" i="0" dirty="0">
              <a:solidFill>
                <a:srgbClr val="121212"/>
              </a:solidFill>
              <a:effectLst/>
              <a:latin typeface="-apple-system"/>
            </a:endParaRPr>
          </a:p>
          <a:p>
            <a:pPr lvl="1">
              <a:lnSpc>
                <a:spcPct val="150000"/>
              </a:lnSpc>
              <a:buFont typeface="Arial" panose="020B0604020202020204" pitchFamily="34" charset="0"/>
              <a:buChar char="•"/>
            </a:pPr>
            <a:r>
              <a:rPr lang="zh-CN" altLang="en-US" sz="1600" dirty="0">
                <a:solidFill>
                  <a:srgbClr val="121212"/>
                </a:solidFill>
                <a:latin typeface="-apple-system"/>
              </a:rPr>
              <a:t>友好支持其他高性能库</a:t>
            </a:r>
            <a:endParaRPr lang="en-US" altLang="zh-CN" sz="1600" b="0" i="0" dirty="0">
              <a:solidFill>
                <a:srgbClr val="121212"/>
              </a:solidFill>
              <a:effectLst/>
              <a:latin typeface="-apple-system"/>
            </a:endParaRPr>
          </a:p>
          <a:p>
            <a:pPr>
              <a:lnSpc>
                <a:spcPct val="150000"/>
              </a:lnSpc>
              <a:buFont typeface="Arial" panose="020B0604020202020204" pitchFamily="34" charset="0"/>
              <a:buChar char="•"/>
            </a:pPr>
            <a:r>
              <a:rPr lang="zh-CN" altLang="en-US" sz="1600" b="0" i="0" dirty="0">
                <a:solidFill>
                  <a:srgbClr val="121212"/>
                </a:solidFill>
                <a:effectLst/>
                <a:latin typeface="-apple-system"/>
              </a:rPr>
              <a:t> 微服务优先</a:t>
            </a:r>
            <a:endParaRPr lang="en-US" altLang="zh-CN" sz="1600" b="0" i="0" dirty="0">
              <a:solidFill>
                <a:srgbClr val="121212"/>
              </a:solidFill>
              <a:effectLst/>
              <a:latin typeface="-apple-system"/>
            </a:endParaRPr>
          </a:p>
          <a:p>
            <a:pPr lvl="1">
              <a:lnSpc>
                <a:spcPct val="150000"/>
              </a:lnSpc>
              <a:buFont typeface="Arial" panose="020B0604020202020204" pitchFamily="34" charset="0"/>
              <a:buChar char="•"/>
            </a:pPr>
            <a:r>
              <a:rPr lang="zh-CN" altLang="en-US" sz="1600" dirty="0">
                <a:solidFill>
                  <a:srgbClr val="121212"/>
                </a:solidFill>
                <a:latin typeface="-apple-system"/>
              </a:rPr>
              <a:t>符合微服务的理念</a:t>
            </a:r>
            <a:endParaRPr lang="en-US" altLang="zh-CN" sz="1600" dirty="0">
              <a:solidFill>
                <a:srgbClr val="121212"/>
              </a:solidFill>
              <a:latin typeface="-apple-system"/>
            </a:endParaRPr>
          </a:p>
          <a:p>
            <a:pPr lvl="1">
              <a:lnSpc>
                <a:spcPct val="150000"/>
              </a:lnSpc>
              <a:buFont typeface="Arial" panose="020B0604020202020204" pitchFamily="34" charset="0"/>
              <a:buChar char="•"/>
            </a:pPr>
            <a:r>
              <a:rPr lang="zh-CN" altLang="en-US" sz="1600" b="0" i="0" dirty="0">
                <a:solidFill>
                  <a:srgbClr val="121212"/>
                </a:solidFill>
                <a:effectLst/>
                <a:latin typeface="-apple-system"/>
              </a:rPr>
              <a:t>弹性扩缩容</a:t>
            </a:r>
            <a:endParaRPr lang="en-US" altLang="zh-CN" sz="1600" b="0" i="0" dirty="0">
              <a:solidFill>
                <a:srgbClr val="121212"/>
              </a:solidFill>
              <a:effectLst/>
              <a:latin typeface="-apple-system"/>
            </a:endParaRPr>
          </a:p>
          <a:p>
            <a:pPr lvl="1">
              <a:lnSpc>
                <a:spcPct val="150000"/>
              </a:lnSpc>
              <a:buFont typeface="Arial" panose="020B0604020202020204" pitchFamily="34" charset="0"/>
              <a:buChar char="•"/>
            </a:pPr>
            <a:r>
              <a:rPr lang="zh-CN" altLang="en-US" sz="1600" dirty="0">
                <a:solidFill>
                  <a:srgbClr val="121212"/>
                </a:solidFill>
                <a:latin typeface="-apple-system"/>
              </a:rPr>
              <a:t>治理监控便利</a:t>
            </a:r>
            <a:endParaRPr lang="zh-CN" altLang="en-US" sz="1600" b="0" i="0" dirty="0">
              <a:solidFill>
                <a:srgbClr val="121212"/>
              </a:solidFill>
              <a:effectLst/>
              <a:latin typeface="-apple-system"/>
            </a:endParaRPr>
          </a:p>
        </p:txBody>
      </p:sp>
    </p:spTree>
    <p:extLst>
      <p:ext uri="{BB962C8B-B14F-4D97-AF65-F5344CB8AC3E}">
        <p14:creationId xmlns:p14="http://schemas.microsoft.com/office/powerpoint/2010/main" val="4232614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B4769A0A-5398-DF4E-982A-5E12D9F58E18}"/>
              </a:ext>
            </a:extLst>
          </p:cNvPr>
          <p:cNvSpPr>
            <a:spLocks noGrp="1"/>
          </p:cNvSpPr>
          <p:nvPr>
            <p:ph type="title"/>
          </p:nvPr>
        </p:nvSpPr>
        <p:spPr>
          <a:xfrm>
            <a:off x="599478" y="412763"/>
            <a:ext cx="10439400" cy="663925"/>
          </a:xfrm>
        </p:spPr>
        <p:txBody>
          <a:bodyPr>
            <a:normAutofit/>
          </a:bodyPr>
          <a:lstStyle/>
          <a:p>
            <a:r>
              <a:rPr kumimoji="1" lang="zh-CN" altLang="en-US" sz="2400" dirty="0"/>
              <a:t>环境</a:t>
            </a:r>
            <a:r>
              <a:rPr kumimoji="1" lang="en-US" altLang="zh-CN" sz="2400" dirty="0"/>
              <a:t>&amp;</a:t>
            </a:r>
            <a:r>
              <a:rPr kumimoji="1" lang="zh-CN" altLang="en-US" sz="2400" dirty="0"/>
              <a:t>生态</a:t>
            </a:r>
          </a:p>
        </p:txBody>
      </p:sp>
      <p:pic>
        <p:nvPicPr>
          <p:cNvPr id="9218" name="Picture 2" descr="image">
            <a:extLst>
              <a:ext uri="{FF2B5EF4-FFF2-40B4-BE49-F238E27FC236}">
                <a16:creationId xmlns:a16="http://schemas.microsoft.com/office/drawing/2014/main" id="{B3920F7E-AAE5-5947-AC60-9CFE3468D7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6300" y="1076688"/>
            <a:ext cx="10439399" cy="1439496"/>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a:extLst>
              <a:ext uri="{FF2B5EF4-FFF2-40B4-BE49-F238E27FC236}">
                <a16:creationId xmlns:a16="http://schemas.microsoft.com/office/drawing/2014/main" id="{B0CAD3B2-7EE8-0A4C-BB3A-0914F5EEABD1}"/>
              </a:ext>
            </a:extLst>
          </p:cNvPr>
          <p:cNvPicPr>
            <a:picLocks noChangeAspect="1"/>
          </p:cNvPicPr>
          <p:nvPr/>
        </p:nvPicPr>
        <p:blipFill>
          <a:blip r:embed="rId4"/>
          <a:stretch>
            <a:fillRect/>
          </a:stretch>
        </p:blipFill>
        <p:spPr>
          <a:xfrm rot="5400000">
            <a:off x="3986400" y="-69406"/>
            <a:ext cx="4194333" cy="9365518"/>
          </a:xfrm>
          <a:prstGeom prst="rect">
            <a:avLst/>
          </a:prstGeom>
        </p:spPr>
      </p:pic>
    </p:spTree>
    <p:extLst>
      <p:ext uri="{BB962C8B-B14F-4D97-AF65-F5344CB8AC3E}">
        <p14:creationId xmlns:p14="http://schemas.microsoft.com/office/powerpoint/2010/main" val="33071481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7D0A6B74-641B-DA49-856C-AA1F14867939}"/>
              </a:ext>
            </a:extLst>
          </p:cNvPr>
          <p:cNvSpPr/>
          <p:nvPr/>
        </p:nvSpPr>
        <p:spPr>
          <a:xfrm>
            <a:off x="6342415" y="5044697"/>
            <a:ext cx="4552849" cy="369332"/>
          </a:xfrm>
          <a:prstGeom prst="rect">
            <a:avLst/>
          </a:prstGeom>
        </p:spPr>
        <p:txBody>
          <a:bodyPr wrap="none">
            <a:spAutoFit/>
          </a:bodyPr>
          <a:lstStyle/>
          <a:p>
            <a:r>
              <a:rPr lang="en" altLang="zh-CN" dirty="0">
                <a:hlinkClick r:id="rId3"/>
              </a:rPr>
              <a:t>Quarkus - Start coding with code.quarkus.io</a:t>
            </a:r>
            <a:endParaRPr lang="zh-CN" altLang="en-US" dirty="0"/>
          </a:p>
        </p:txBody>
      </p:sp>
      <p:sp>
        <p:nvSpPr>
          <p:cNvPr id="6" name="文本框 5">
            <a:extLst>
              <a:ext uri="{FF2B5EF4-FFF2-40B4-BE49-F238E27FC236}">
                <a16:creationId xmlns:a16="http://schemas.microsoft.com/office/drawing/2014/main" id="{602376B8-ADBD-9045-A0F3-9F8EC2BDF7DD}"/>
              </a:ext>
            </a:extLst>
          </p:cNvPr>
          <p:cNvSpPr txBox="1"/>
          <p:nvPr/>
        </p:nvSpPr>
        <p:spPr>
          <a:xfrm>
            <a:off x="883403" y="1345472"/>
            <a:ext cx="4360489" cy="369332"/>
          </a:xfrm>
          <a:prstGeom prst="rect">
            <a:avLst/>
          </a:prstGeom>
          <a:noFill/>
        </p:spPr>
        <p:txBody>
          <a:bodyPr wrap="none" rtlCol="0">
            <a:spAutoFit/>
          </a:bodyPr>
          <a:lstStyle/>
          <a:p>
            <a:r>
              <a:rPr kumimoji="1" lang="zh-CN" altLang="en-US" dirty="0"/>
              <a:t>类似</a:t>
            </a:r>
            <a:r>
              <a:rPr kumimoji="1" lang="en-US" altLang="zh-CN" dirty="0" err="1"/>
              <a:t>spring.io</a:t>
            </a:r>
            <a:r>
              <a:rPr kumimoji="1" lang="zh-CN" altLang="en-US" dirty="0"/>
              <a:t>，</a:t>
            </a:r>
            <a:r>
              <a:rPr kumimoji="1" lang="en-US" altLang="zh-CN" dirty="0" err="1"/>
              <a:t>quarkus</a:t>
            </a:r>
            <a:r>
              <a:rPr kumimoji="1" lang="zh-CN" altLang="en-US" dirty="0"/>
              <a:t>也支持模块化配置</a:t>
            </a:r>
          </a:p>
        </p:txBody>
      </p:sp>
      <p:pic>
        <p:nvPicPr>
          <p:cNvPr id="21" name="图片 20">
            <a:extLst>
              <a:ext uri="{FF2B5EF4-FFF2-40B4-BE49-F238E27FC236}">
                <a16:creationId xmlns:a16="http://schemas.microsoft.com/office/drawing/2014/main" id="{883021AF-8B5D-2E4A-AA7D-49D784AFCD0F}"/>
              </a:ext>
            </a:extLst>
          </p:cNvPr>
          <p:cNvPicPr>
            <a:picLocks noChangeAspect="1"/>
          </p:cNvPicPr>
          <p:nvPr/>
        </p:nvPicPr>
        <p:blipFill>
          <a:blip r:embed="rId4"/>
          <a:stretch>
            <a:fillRect/>
          </a:stretch>
        </p:blipFill>
        <p:spPr>
          <a:xfrm>
            <a:off x="6205493" y="2186294"/>
            <a:ext cx="4826694" cy="2749915"/>
          </a:xfrm>
          <a:prstGeom prst="rect">
            <a:avLst/>
          </a:prstGeom>
        </p:spPr>
      </p:pic>
      <p:pic>
        <p:nvPicPr>
          <p:cNvPr id="2" name="图片 1">
            <a:extLst>
              <a:ext uri="{FF2B5EF4-FFF2-40B4-BE49-F238E27FC236}">
                <a16:creationId xmlns:a16="http://schemas.microsoft.com/office/drawing/2014/main" id="{6A4C8B87-3339-0741-AC4F-EC5A2DA5FEF0}"/>
              </a:ext>
            </a:extLst>
          </p:cNvPr>
          <p:cNvPicPr>
            <a:picLocks noChangeAspect="1"/>
          </p:cNvPicPr>
          <p:nvPr/>
        </p:nvPicPr>
        <p:blipFill>
          <a:blip r:embed="rId5"/>
          <a:stretch>
            <a:fillRect/>
          </a:stretch>
        </p:blipFill>
        <p:spPr>
          <a:xfrm>
            <a:off x="883403" y="2186294"/>
            <a:ext cx="5322090" cy="2858403"/>
          </a:xfrm>
          <a:prstGeom prst="rect">
            <a:avLst/>
          </a:prstGeom>
        </p:spPr>
      </p:pic>
      <p:sp>
        <p:nvSpPr>
          <p:cNvPr id="3" name="文本框 2">
            <a:extLst>
              <a:ext uri="{FF2B5EF4-FFF2-40B4-BE49-F238E27FC236}">
                <a16:creationId xmlns:a16="http://schemas.microsoft.com/office/drawing/2014/main" id="{4C077BEB-4248-6443-AB53-6380859F2682}"/>
              </a:ext>
            </a:extLst>
          </p:cNvPr>
          <p:cNvSpPr txBox="1"/>
          <p:nvPr/>
        </p:nvSpPr>
        <p:spPr>
          <a:xfrm>
            <a:off x="2718741" y="5044697"/>
            <a:ext cx="1651414" cy="369332"/>
          </a:xfrm>
          <a:prstGeom prst="rect">
            <a:avLst/>
          </a:prstGeom>
          <a:noFill/>
        </p:spPr>
        <p:txBody>
          <a:bodyPr wrap="none" rtlCol="0">
            <a:spAutoFit/>
          </a:bodyPr>
          <a:lstStyle/>
          <a:p>
            <a:r>
              <a:rPr lang="en" altLang="zh-CN" dirty="0">
                <a:hlinkClick r:id="rId6"/>
              </a:rPr>
              <a:t>Spring Initializr</a:t>
            </a:r>
            <a:endParaRPr kumimoji="1" lang="zh-CN" altLang="en-US" dirty="0"/>
          </a:p>
        </p:txBody>
      </p:sp>
      <p:sp>
        <p:nvSpPr>
          <p:cNvPr id="8" name="标题 1">
            <a:extLst>
              <a:ext uri="{FF2B5EF4-FFF2-40B4-BE49-F238E27FC236}">
                <a16:creationId xmlns:a16="http://schemas.microsoft.com/office/drawing/2014/main" id="{0BC988E7-84AB-DC46-846C-4F3E412ABCF5}"/>
              </a:ext>
            </a:extLst>
          </p:cNvPr>
          <p:cNvSpPr>
            <a:spLocks noGrp="1"/>
          </p:cNvSpPr>
          <p:nvPr>
            <p:ph type="title"/>
          </p:nvPr>
        </p:nvSpPr>
        <p:spPr>
          <a:xfrm>
            <a:off x="599478" y="412763"/>
            <a:ext cx="10439400" cy="663925"/>
          </a:xfrm>
        </p:spPr>
        <p:txBody>
          <a:bodyPr>
            <a:normAutofit/>
          </a:bodyPr>
          <a:lstStyle/>
          <a:p>
            <a:r>
              <a:rPr kumimoji="1" lang="en-US" altLang="zh-CN" sz="2400" dirty="0" err="1"/>
              <a:t>Quarkus</a:t>
            </a:r>
            <a:r>
              <a:rPr kumimoji="1" lang="zh-CN" altLang="en-US" sz="2400" dirty="0"/>
              <a:t>构建工程</a:t>
            </a:r>
          </a:p>
        </p:txBody>
      </p:sp>
    </p:spTree>
    <p:extLst>
      <p:ext uri="{BB962C8B-B14F-4D97-AF65-F5344CB8AC3E}">
        <p14:creationId xmlns:p14="http://schemas.microsoft.com/office/powerpoint/2010/main" val="28100125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2366B618-0718-B64A-A472-944AC910FE5D}"/>
              </a:ext>
            </a:extLst>
          </p:cNvPr>
          <p:cNvSpPr>
            <a:spLocks noGrp="1"/>
          </p:cNvSpPr>
          <p:nvPr>
            <p:ph type="title"/>
          </p:nvPr>
        </p:nvSpPr>
        <p:spPr>
          <a:xfrm>
            <a:off x="599478" y="412763"/>
            <a:ext cx="10439400" cy="663925"/>
          </a:xfrm>
        </p:spPr>
        <p:txBody>
          <a:bodyPr>
            <a:normAutofit/>
          </a:bodyPr>
          <a:lstStyle/>
          <a:p>
            <a:r>
              <a:rPr kumimoji="1" lang="zh-CN" altLang="en-US" sz="2400" dirty="0"/>
              <a:t>类比其他体系</a:t>
            </a:r>
          </a:p>
        </p:txBody>
      </p:sp>
      <p:sp>
        <p:nvSpPr>
          <p:cNvPr id="6" name="文本框 5">
            <a:extLst>
              <a:ext uri="{FF2B5EF4-FFF2-40B4-BE49-F238E27FC236}">
                <a16:creationId xmlns:a16="http://schemas.microsoft.com/office/drawing/2014/main" id="{0323561B-596F-C04C-94BB-916C14A045B5}"/>
              </a:ext>
            </a:extLst>
          </p:cNvPr>
          <p:cNvSpPr txBox="1"/>
          <p:nvPr/>
        </p:nvSpPr>
        <p:spPr>
          <a:xfrm>
            <a:off x="1289075" y="1703675"/>
            <a:ext cx="1564852" cy="369332"/>
          </a:xfrm>
          <a:prstGeom prst="rect">
            <a:avLst/>
          </a:prstGeom>
          <a:noFill/>
        </p:spPr>
        <p:txBody>
          <a:bodyPr wrap="none" rtlCol="0">
            <a:spAutoFit/>
          </a:bodyPr>
          <a:lstStyle/>
          <a:p>
            <a:r>
              <a:rPr kumimoji="1" lang="en-US" altLang="zh-CN" dirty="0"/>
              <a:t>Spring</a:t>
            </a:r>
            <a:r>
              <a:rPr kumimoji="1" lang="zh-CN" altLang="en-US" dirty="0"/>
              <a:t> </a:t>
            </a:r>
            <a:r>
              <a:rPr kumimoji="1" lang="en-US" altLang="zh-CN" dirty="0"/>
              <a:t>Bean</a:t>
            </a:r>
            <a:r>
              <a:rPr kumimoji="1" lang="zh-CN" altLang="en-US" dirty="0"/>
              <a:t>   </a:t>
            </a:r>
          </a:p>
        </p:txBody>
      </p:sp>
      <p:sp>
        <p:nvSpPr>
          <p:cNvPr id="10" name="右箭头 9">
            <a:extLst>
              <a:ext uri="{FF2B5EF4-FFF2-40B4-BE49-F238E27FC236}">
                <a16:creationId xmlns:a16="http://schemas.microsoft.com/office/drawing/2014/main" id="{9F25B51C-F9EB-CA48-A885-54D846243BBF}"/>
              </a:ext>
            </a:extLst>
          </p:cNvPr>
          <p:cNvSpPr/>
          <p:nvPr/>
        </p:nvSpPr>
        <p:spPr>
          <a:xfrm>
            <a:off x="2853927" y="1779679"/>
            <a:ext cx="907582" cy="2173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框 10">
            <a:extLst>
              <a:ext uri="{FF2B5EF4-FFF2-40B4-BE49-F238E27FC236}">
                <a16:creationId xmlns:a16="http://schemas.microsoft.com/office/drawing/2014/main" id="{199F00E0-75A5-6245-8D34-0DFD3E5965A2}"/>
              </a:ext>
            </a:extLst>
          </p:cNvPr>
          <p:cNvSpPr txBox="1"/>
          <p:nvPr/>
        </p:nvSpPr>
        <p:spPr>
          <a:xfrm>
            <a:off x="4059923" y="1703674"/>
            <a:ext cx="7337302" cy="369332"/>
          </a:xfrm>
          <a:prstGeom prst="rect">
            <a:avLst/>
          </a:prstGeom>
          <a:noFill/>
        </p:spPr>
        <p:txBody>
          <a:bodyPr wrap="square" rtlCol="0">
            <a:spAutoFit/>
          </a:bodyPr>
          <a:lstStyle/>
          <a:p>
            <a:r>
              <a:rPr kumimoji="1" lang="en-US" altLang="zh-CN" dirty="0" err="1"/>
              <a:t>Quarkus</a:t>
            </a:r>
            <a:r>
              <a:rPr kumimoji="1" lang="zh-CN" altLang="en-US" dirty="0"/>
              <a:t> </a:t>
            </a:r>
            <a:r>
              <a:rPr kumimoji="1" lang="en-US" altLang="zh-CN" dirty="0"/>
              <a:t>CDI</a:t>
            </a:r>
            <a:r>
              <a:rPr kumimoji="1" lang="zh-CN" altLang="en-US" dirty="0"/>
              <a:t> （</a:t>
            </a:r>
            <a:r>
              <a:rPr lang="en" altLang="zh-CN" dirty="0"/>
              <a:t>Contexts and Dependency Injection</a:t>
            </a:r>
            <a:r>
              <a:rPr kumimoji="1" lang="zh-CN" altLang="en-US" dirty="0"/>
              <a:t>）上下文依赖注入</a:t>
            </a:r>
          </a:p>
        </p:txBody>
      </p:sp>
      <p:sp>
        <p:nvSpPr>
          <p:cNvPr id="13" name="文本框 12">
            <a:extLst>
              <a:ext uri="{FF2B5EF4-FFF2-40B4-BE49-F238E27FC236}">
                <a16:creationId xmlns:a16="http://schemas.microsoft.com/office/drawing/2014/main" id="{4F0D5E04-9425-184F-876C-5EEC1FB4FA99}"/>
              </a:ext>
            </a:extLst>
          </p:cNvPr>
          <p:cNvSpPr txBox="1"/>
          <p:nvPr/>
        </p:nvSpPr>
        <p:spPr>
          <a:xfrm>
            <a:off x="1289075" y="2344197"/>
            <a:ext cx="1537600" cy="369332"/>
          </a:xfrm>
          <a:prstGeom prst="rect">
            <a:avLst/>
          </a:prstGeom>
          <a:noFill/>
        </p:spPr>
        <p:txBody>
          <a:bodyPr wrap="none" rtlCol="0">
            <a:spAutoFit/>
          </a:bodyPr>
          <a:lstStyle/>
          <a:p>
            <a:r>
              <a:rPr kumimoji="1" lang="en-US" altLang="zh-CN" dirty="0"/>
              <a:t>Spring</a:t>
            </a:r>
            <a:r>
              <a:rPr kumimoji="1" lang="zh-CN" altLang="en-US" dirty="0"/>
              <a:t> 事务   </a:t>
            </a:r>
          </a:p>
        </p:txBody>
      </p:sp>
      <p:sp>
        <p:nvSpPr>
          <p:cNvPr id="14" name="右箭头 13">
            <a:extLst>
              <a:ext uri="{FF2B5EF4-FFF2-40B4-BE49-F238E27FC236}">
                <a16:creationId xmlns:a16="http://schemas.microsoft.com/office/drawing/2014/main" id="{D3ADD654-76C6-F242-8E4C-7395380851A8}"/>
              </a:ext>
            </a:extLst>
          </p:cNvPr>
          <p:cNvSpPr/>
          <p:nvPr/>
        </p:nvSpPr>
        <p:spPr>
          <a:xfrm>
            <a:off x="2853927" y="2420201"/>
            <a:ext cx="907582" cy="2173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a:extLst>
              <a:ext uri="{FF2B5EF4-FFF2-40B4-BE49-F238E27FC236}">
                <a16:creationId xmlns:a16="http://schemas.microsoft.com/office/drawing/2014/main" id="{64299E68-3650-AB49-BBAD-C9EE47EB52EC}"/>
              </a:ext>
            </a:extLst>
          </p:cNvPr>
          <p:cNvSpPr txBox="1"/>
          <p:nvPr/>
        </p:nvSpPr>
        <p:spPr>
          <a:xfrm>
            <a:off x="4059923" y="2344196"/>
            <a:ext cx="7337302" cy="369332"/>
          </a:xfrm>
          <a:prstGeom prst="rect">
            <a:avLst/>
          </a:prstGeom>
          <a:noFill/>
        </p:spPr>
        <p:txBody>
          <a:bodyPr wrap="square" rtlCol="0">
            <a:spAutoFit/>
          </a:bodyPr>
          <a:lstStyle/>
          <a:p>
            <a:r>
              <a:rPr lang="en" altLang="zh-CN" dirty="0" err="1"/>
              <a:t>quarkus-narayana-jta</a:t>
            </a:r>
            <a:r>
              <a:rPr lang="zh-CN" altLang="en-US" dirty="0"/>
              <a:t>（</a:t>
            </a:r>
            <a:r>
              <a:rPr lang="en" altLang="zh-CN" dirty="0"/>
              <a:t>@Transactional (</a:t>
            </a:r>
            <a:r>
              <a:rPr lang="en" altLang="zh-CN" dirty="0" err="1"/>
              <a:t>javax.transaction.Transactional</a:t>
            </a:r>
            <a:r>
              <a:rPr lang="en" altLang="zh-CN" dirty="0"/>
              <a:t>) </a:t>
            </a:r>
            <a:r>
              <a:rPr lang="zh-CN" altLang="en-US" dirty="0"/>
              <a:t>）</a:t>
            </a:r>
            <a:endParaRPr kumimoji="1" lang="zh-CN" altLang="en-US" dirty="0"/>
          </a:p>
        </p:txBody>
      </p:sp>
      <p:sp>
        <p:nvSpPr>
          <p:cNvPr id="16" name="文本框 15">
            <a:extLst>
              <a:ext uri="{FF2B5EF4-FFF2-40B4-BE49-F238E27FC236}">
                <a16:creationId xmlns:a16="http://schemas.microsoft.com/office/drawing/2014/main" id="{6F756D80-36A0-324B-862F-2F2FABB444F0}"/>
              </a:ext>
            </a:extLst>
          </p:cNvPr>
          <p:cNvSpPr txBox="1"/>
          <p:nvPr/>
        </p:nvSpPr>
        <p:spPr>
          <a:xfrm>
            <a:off x="1289075" y="2952062"/>
            <a:ext cx="1486304" cy="369332"/>
          </a:xfrm>
          <a:prstGeom prst="rect">
            <a:avLst/>
          </a:prstGeom>
          <a:noFill/>
        </p:spPr>
        <p:txBody>
          <a:bodyPr wrap="none" rtlCol="0">
            <a:spAutoFit/>
          </a:bodyPr>
          <a:lstStyle/>
          <a:p>
            <a:r>
              <a:rPr kumimoji="1" lang="en-US" altLang="zh-CN" dirty="0" err="1"/>
              <a:t>Meavn</a:t>
            </a:r>
            <a:r>
              <a:rPr kumimoji="1" lang="zh-CN" altLang="en-US" dirty="0"/>
              <a:t> </a:t>
            </a:r>
            <a:r>
              <a:rPr kumimoji="1" lang="en-US" altLang="zh-CN" dirty="0"/>
              <a:t>Setup</a:t>
            </a:r>
            <a:endParaRPr kumimoji="1" lang="zh-CN" altLang="en-US" dirty="0"/>
          </a:p>
        </p:txBody>
      </p:sp>
      <p:sp>
        <p:nvSpPr>
          <p:cNvPr id="17" name="右箭头 16">
            <a:extLst>
              <a:ext uri="{FF2B5EF4-FFF2-40B4-BE49-F238E27FC236}">
                <a16:creationId xmlns:a16="http://schemas.microsoft.com/office/drawing/2014/main" id="{1C508F31-9D0E-054B-8684-8B653AA406E3}"/>
              </a:ext>
            </a:extLst>
          </p:cNvPr>
          <p:cNvSpPr/>
          <p:nvPr/>
        </p:nvSpPr>
        <p:spPr>
          <a:xfrm>
            <a:off x="2853927" y="3028066"/>
            <a:ext cx="907582" cy="2173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框 17">
            <a:extLst>
              <a:ext uri="{FF2B5EF4-FFF2-40B4-BE49-F238E27FC236}">
                <a16:creationId xmlns:a16="http://schemas.microsoft.com/office/drawing/2014/main" id="{D5A070F5-F501-A244-B6C4-5CDDBBF5B112}"/>
              </a:ext>
            </a:extLst>
          </p:cNvPr>
          <p:cNvSpPr txBox="1"/>
          <p:nvPr/>
        </p:nvSpPr>
        <p:spPr>
          <a:xfrm>
            <a:off x="4059923" y="2952061"/>
            <a:ext cx="2751776" cy="369332"/>
          </a:xfrm>
          <a:prstGeom prst="rect">
            <a:avLst/>
          </a:prstGeom>
          <a:noFill/>
        </p:spPr>
        <p:txBody>
          <a:bodyPr wrap="square" rtlCol="0">
            <a:spAutoFit/>
          </a:bodyPr>
          <a:lstStyle/>
          <a:p>
            <a:r>
              <a:rPr lang="en" altLang="zh-CN" dirty="0" err="1"/>
              <a:t>quarkus</a:t>
            </a:r>
            <a:r>
              <a:rPr lang="en" altLang="zh-CN" dirty="0"/>
              <a:t>-maven-plugin</a:t>
            </a:r>
            <a:endParaRPr kumimoji="1" lang="zh-CN" altLang="en-US" dirty="0"/>
          </a:p>
        </p:txBody>
      </p:sp>
      <p:sp>
        <p:nvSpPr>
          <p:cNvPr id="20" name="文本框 19">
            <a:extLst>
              <a:ext uri="{FF2B5EF4-FFF2-40B4-BE49-F238E27FC236}">
                <a16:creationId xmlns:a16="http://schemas.microsoft.com/office/drawing/2014/main" id="{B3DB08B7-8903-6644-B68B-4DF496296945}"/>
              </a:ext>
            </a:extLst>
          </p:cNvPr>
          <p:cNvSpPr txBox="1"/>
          <p:nvPr/>
        </p:nvSpPr>
        <p:spPr>
          <a:xfrm>
            <a:off x="1289075" y="3559926"/>
            <a:ext cx="2634054" cy="369332"/>
          </a:xfrm>
          <a:prstGeom prst="rect">
            <a:avLst/>
          </a:prstGeom>
          <a:noFill/>
        </p:spPr>
        <p:txBody>
          <a:bodyPr wrap="none" rtlCol="0">
            <a:spAutoFit/>
          </a:bodyPr>
          <a:lstStyle/>
          <a:p>
            <a:r>
              <a:rPr lang="en" altLang="zh-CN" dirty="0"/>
              <a:t>@</a:t>
            </a:r>
            <a:r>
              <a:rPr lang="en" altLang="zh-CN" dirty="0" err="1"/>
              <a:t>SpringBootApplication</a:t>
            </a:r>
            <a:endParaRPr kumimoji="1" lang="zh-CN" altLang="en-US" dirty="0"/>
          </a:p>
        </p:txBody>
      </p:sp>
      <p:sp>
        <p:nvSpPr>
          <p:cNvPr id="21" name="右箭头 20">
            <a:extLst>
              <a:ext uri="{FF2B5EF4-FFF2-40B4-BE49-F238E27FC236}">
                <a16:creationId xmlns:a16="http://schemas.microsoft.com/office/drawing/2014/main" id="{9A14D6FB-C569-7A48-BC5F-A0279C0FA026}"/>
              </a:ext>
            </a:extLst>
          </p:cNvPr>
          <p:cNvSpPr/>
          <p:nvPr/>
        </p:nvSpPr>
        <p:spPr>
          <a:xfrm>
            <a:off x="4225679" y="3676135"/>
            <a:ext cx="907582" cy="2173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文本框 21">
            <a:extLst>
              <a:ext uri="{FF2B5EF4-FFF2-40B4-BE49-F238E27FC236}">
                <a16:creationId xmlns:a16="http://schemas.microsoft.com/office/drawing/2014/main" id="{391FF9A9-C967-274C-9379-7FF29D665ADA}"/>
              </a:ext>
            </a:extLst>
          </p:cNvPr>
          <p:cNvSpPr txBox="1"/>
          <p:nvPr/>
        </p:nvSpPr>
        <p:spPr>
          <a:xfrm>
            <a:off x="5435811" y="3591702"/>
            <a:ext cx="3320302" cy="369332"/>
          </a:xfrm>
          <a:prstGeom prst="rect">
            <a:avLst/>
          </a:prstGeom>
          <a:noFill/>
        </p:spPr>
        <p:txBody>
          <a:bodyPr wrap="square" rtlCol="0">
            <a:spAutoFit/>
          </a:bodyPr>
          <a:lstStyle/>
          <a:p>
            <a:r>
              <a:rPr lang="en" altLang="zh-CN" dirty="0"/>
              <a:t>@</a:t>
            </a:r>
            <a:r>
              <a:rPr lang="en" altLang="zh-CN" dirty="0" err="1"/>
              <a:t>QuarkusMain</a:t>
            </a:r>
            <a:r>
              <a:rPr lang="zh-CN" altLang="en-US" dirty="0"/>
              <a:t> 启动与停止</a:t>
            </a:r>
            <a:endParaRPr kumimoji="1" lang="zh-CN" altLang="en-US" dirty="0"/>
          </a:p>
        </p:txBody>
      </p:sp>
      <p:sp>
        <p:nvSpPr>
          <p:cNvPr id="24" name="文本框 23">
            <a:extLst>
              <a:ext uri="{FF2B5EF4-FFF2-40B4-BE49-F238E27FC236}">
                <a16:creationId xmlns:a16="http://schemas.microsoft.com/office/drawing/2014/main" id="{3C0B4AA8-5DED-F64C-8BC5-A4839A4627FD}"/>
              </a:ext>
            </a:extLst>
          </p:cNvPr>
          <p:cNvSpPr txBox="1"/>
          <p:nvPr/>
        </p:nvSpPr>
        <p:spPr>
          <a:xfrm>
            <a:off x="1289075" y="4199568"/>
            <a:ext cx="1309974" cy="369332"/>
          </a:xfrm>
          <a:prstGeom prst="rect">
            <a:avLst/>
          </a:prstGeom>
          <a:noFill/>
        </p:spPr>
        <p:txBody>
          <a:bodyPr wrap="none" rtlCol="0">
            <a:spAutoFit/>
          </a:bodyPr>
          <a:lstStyle/>
          <a:p>
            <a:r>
              <a:rPr kumimoji="1" lang="en-US" altLang="zh-CN" dirty="0" err="1"/>
              <a:t>SpringMVC</a:t>
            </a:r>
            <a:endParaRPr kumimoji="1" lang="zh-CN" altLang="en-US" dirty="0"/>
          </a:p>
        </p:txBody>
      </p:sp>
      <p:sp>
        <p:nvSpPr>
          <p:cNvPr id="25" name="右箭头 24">
            <a:extLst>
              <a:ext uri="{FF2B5EF4-FFF2-40B4-BE49-F238E27FC236}">
                <a16:creationId xmlns:a16="http://schemas.microsoft.com/office/drawing/2014/main" id="{3A82250C-FBA2-E14A-B55C-9116D08AE3A5}"/>
              </a:ext>
            </a:extLst>
          </p:cNvPr>
          <p:cNvSpPr/>
          <p:nvPr/>
        </p:nvSpPr>
        <p:spPr>
          <a:xfrm>
            <a:off x="2853927" y="4275572"/>
            <a:ext cx="907582" cy="2173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文本框 25">
            <a:extLst>
              <a:ext uri="{FF2B5EF4-FFF2-40B4-BE49-F238E27FC236}">
                <a16:creationId xmlns:a16="http://schemas.microsoft.com/office/drawing/2014/main" id="{2B219CED-EEB7-524D-9C4B-39D37E5F4B00}"/>
              </a:ext>
            </a:extLst>
          </p:cNvPr>
          <p:cNvSpPr txBox="1"/>
          <p:nvPr/>
        </p:nvSpPr>
        <p:spPr>
          <a:xfrm>
            <a:off x="4059923" y="4199567"/>
            <a:ext cx="3490056" cy="369332"/>
          </a:xfrm>
          <a:prstGeom prst="rect">
            <a:avLst/>
          </a:prstGeom>
          <a:noFill/>
        </p:spPr>
        <p:txBody>
          <a:bodyPr wrap="square" rtlCol="0">
            <a:spAutoFit/>
          </a:bodyPr>
          <a:lstStyle/>
          <a:p>
            <a:r>
              <a:rPr lang="en" altLang="zh-CN" dirty="0"/>
              <a:t>JAX-RS</a:t>
            </a:r>
            <a:r>
              <a:rPr lang="zh-CN" altLang="en-US" dirty="0"/>
              <a:t>，</a:t>
            </a:r>
            <a:r>
              <a:rPr lang="en" altLang="zh-CN" dirty="0" err="1"/>
              <a:t>RESTEasy</a:t>
            </a:r>
            <a:r>
              <a:rPr lang="zh-CN" altLang="en-US" dirty="0"/>
              <a:t>，</a:t>
            </a:r>
            <a:r>
              <a:rPr lang="en" altLang="zh-CN" dirty="0" err="1"/>
              <a:t>GraphQL</a:t>
            </a:r>
            <a:endParaRPr kumimoji="1" lang="zh-CN" altLang="en-US" dirty="0"/>
          </a:p>
        </p:txBody>
      </p:sp>
      <p:sp>
        <p:nvSpPr>
          <p:cNvPr id="28" name="文本框 27">
            <a:extLst>
              <a:ext uri="{FF2B5EF4-FFF2-40B4-BE49-F238E27FC236}">
                <a16:creationId xmlns:a16="http://schemas.microsoft.com/office/drawing/2014/main" id="{3CCC2BCF-6C64-464E-85C6-3087A42127E1}"/>
              </a:ext>
            </a:extLst>
          </p:cNvPr>
          <p:cNvSpPr txBox="1"/>
          <p:nvPr/>
        </p:nvSpPr>
        <p:spPr>
          <a:xfrm>
            <a:off x="1289075" y="4851661"/>
            <a:ext cx="1037463" cy="369332"/>
          </a:xfrm>
          <a:prstGeom prst="rect">
            <a:avLst/>
          </a:prstGeom>
          <a:noFill/>
        </p:spPr>
        <p:txBody>
          <a:bodyPr wrap="none" rtlCol="0">
            <a:spAutoFit/>
          </a:bodyPr>
          <a:lstStyle/>
          <a:p>
            <a:r>
              <a:rPr lang="en-US" altLang="zh-CN" dirty="0"/>
              <a:t>A</a:t>
            </a:r>
            <a:r>
              <a:rPr lang="en" altLang="zh-CN" dirty="0" err="1"/>
              <a:t>ctuator</a:t>
            </a:r>
            <a:endParaRPr kumimoji="1" lang="zh-CN" altLang="en-US" dirty="0"/>
          </a:p>
        </p:txBody>
      </p:sp>
      <p:sp>
        <p:nvSpPr>
          <p:cNvPr id="29" name="右箭头 28">
            <a:extLst>
              <a:ext uri="{FF2B5EF4-FFF2-40B4-BE49-F238E27FC236}">
                <a16:creationId xmlns:a16="http://schemas.microsoft.com/office/drawing/2014/main" id="{41F537F2-C393-634B-8043-F8A45E9FD947}"/>
              </a:ext>
            </a:extLst>
          </p:cNvPr>
          <p:cNvSpPr/>
          <p:nvPr/>
        </p:nvSpPr>
        <p:spPr>
          <a:xfrm>
            <a:off x="2853927" y="4927665"/>
            <a:ext cx="907582" cy="2173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文本框 29">
            <a:extLst>
              <a:ext uri="{FF2B5EF4-FFF2-40B4-BE49-F238E27FC236}">
                <a16:creationId xmlns:a16="http://schemas.microsoft.com/office/drawing/2014/main" id="{AC33709C-08B3-5A4A-B888-7BA1CF800ECA}"/>
              </a:ext>
            </a:extLst>
          </p:cNvPr>
          <p:cNvSpPr txBox="1"/>
          <p:nvPr/>
        </p:nvSpPr>
        <p:spPr>
          <a:xfrm>
            <a:off x="4059923" y="4851660"/>
            <a:ext cx="3761905" cy="369332"/>
          </a:xfrm>
          <a:prstGeom prst="rect">
            <a:avLst/>
          </a:prstGeom>
          <a:noFill/>
        </p:spPr>
        <p:txBody>
          <a:bodyPr wrap="square" rtlCol="0">
            <a:spAutoFit/>
          </a:bodyPr>
          <a:lstStyle/>
          <a:p>
            <a:r>
              <a:rPr lang="en" altLang="zh-CN" dirty="0" err="1"/>
              <a:t>SmallRye</a:t>
            </a:r>
            <a:r>
              <a:rPr lang="en" altLang="zh-CN" dirty="0"/>
              <a:t> Metrics </a:t>
            </a:r>
            <a:endParaRPr kumimoji="1" lang="zh-CN" altLang="en-US" dirty="0"/>
          </a:p>
        </p:txBody>
      </p:sp>
    </p:spTree>
    <p:extLst>
      <p:ext uri="{BB962C8B-B14F-4D97-AF65-F5344CB8AC3E}">
        <p14:creationId xmlns:p14="http://schemas.microsoft.com/office/powerpoint/2010/main" val="574640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2A618122-08AC-534E-96BE-CBD0C5C73722}"/>
              </a:ext>
            </a:extLst>
          </p:cNvPr>
          <p:cNvSpPr>
            <a:spLocks noGrp="1"/>
          </p:cNvSpPr>
          <p:nvPr>
            <p:ph type="title"/>
          </p:nvPr>
        </p:nvSpPr>
        <p:spPr>
          <a:xfrm>
            <a:off x="599478" y="412763"/>
            <a:ext cx="10439400" cy="663925"/>
          </a:xfrm>
        </p:spPr>
        <p:txBody>
          <a:bodyPr>
            <a:normAutofit/>
          </a:bodyPr>
          <a:lstStyle/>
          <a:p>
            <a:r>
              <a:rPr kumimoji="1" lang="en-US" altLang="zh-CN" sz="2400" dirty="0" err="1"/>
              <a:t>Quarkus</a:t>
            </a:r>
            <a:r>
              <a:rPr kumimoji="1" lang="zh-CN" altLang="en-US" sz="2400" dirty="0"/>
              <a:t> </a:t>
            </a:r>
            <a:r>
              <a:rPr kumimoji="1" lang="en-US" altLang="zh-CN" sz="2400" dirty="0"/>
              <a:t>CDI</a:t>
            </a:r>
            <a:r>
              <a:rPr kumimoji="1" lang="zh-CN" altLang="en-US" sz="2400" dirty="0"/>
              <a:t> </a:t>
            </a:r>
            <a:endParaRPr lang="zh-CN" altLang="en-US" sz="2400" dirty="0"/>
          </a:p>
        </p:txBody>
      </p:sp>
      <p:sp>
        <p:nvSpPr>
          <p:cNvPr id="6" name="文本框 5">
            <a:extLst>
              <a:ext uri="{FF2B5EF4-FFF2-40B4-BE49-F238E27FC236}">
                <a16:creationId xmlns:a16="http://schemas.microsoft.com/office/drawing/2014/main" id="{10601185-F36F-8B4E-BDF7-C95944B1CFF8}"/>
              </a:ext>
            </a:extLst>
          </p:cNvPr>
          <p:cNvSpPr txBox="1"/>
          <p:nvPr/>
        </p:nvSpPr>
        <p:spPr>
          <a:xfrm>
            <a:off x="830707" y="1031625"/>
            <a:ext cx="7934922" cy="369332"/>
          </a:xfrm>
          <a:prstGeom prst="rect">
            <a:avLst/>
          </a:prstGeom>
          <a:noFill/>
        </p:spPr>
        <p:txBody>
          <a:bodyPr wrap="square" rtlCol="0">
            <a:spAutoFit/>
          </a:bodyPr>
          <a:lstStyle/>
          <a:p>
            <a:r>
              <a:rPr lang="zh-CN" altLang="en" dirty="0"/>
              <a:t>基于</a:t>
            </a:r>
            <a:r>
              <a:rPr lang="en" altLang="zh-CN" dirty="0"/>
              <a:t>JSR 365</a:t>
            </a:r>
            <a:r>
              <a:rPr lang="zh-CN" altLang="en" dirty="0"/>
              <a:t>：</a:t>
            </a:r>
            <a:r>
              <a:rPr lang="en" altLang="zh-CN" dirty="0"/>
              <a:t>Java 2.0</a:t>
            </a:r>
            <a:r>
              <a:rPr lang="zh-CN" altLang="en-US" dirty="0"/>
              <a:t>的上下文和依赖注规范，没有完全实现，只有部分功能 </a:t>
            </a:r>
            <a:endParaRPr kumimoji="1" lang="zh-CN" altLang="en-US" dirty="0"/>
          </a:p>
        </p:txBody>
      </p:sp>
      <p:sp>
        <p:nvSpPr>
          <p:cNvPr id="7" name="文本框 6">
            <a:extLst>
              <a:ext uri="{FF2B5EF4-FFF2-40B4-BE49-F238E27FC236}">
                <a16:creationId xmlns:a16="http://schemas.microsoft.com/office/drawing/2014/main" id="{A5D3304A-9A49-574F-8B20-98B606D7F33B}"/>
              </a:ext>
            </a:extLst>
          </p:cNvPr>
          <p:cNvSpPr txBox="1"/>
          <p:nvPr/>
        </p:nvSpPr>
        <p:spPr>
          <a:xfrm>
            <a:off x="821231" y="1542492"/>
            <a:ext cx="3906839" cy="1231106"/>
          </a:xfrm>
          <a:prstGeom prst="rect">
            <a:avLst/>
          </a:prstGeom>
          <a:noFill/>
        </p:spPr>
        <p:txBody>
          <a:bodyPr wrap="none" rtlCol="0">
            <a:spAutoFit/>
          </a:bodyPr>
          <a:lstStyle/>
          <a:p>
            <a:r>
              <a:rPr lang="en" altLang="zh-CN" dirty="0"/>
              <a:t>Bean</a:t>
            </a:r>
            <a:r>
              <a:rPr lang="zh-CN" altLang="en-US" dirty="0"/>
              <a:t>声明和依赖注入</a:t>
            </a:r>
            <a:endParaRPr lang="en-US" altLang="zh-CN" dirty="0"/>
          </a:p>
          <a:p>
            <a:r>
              <a:rPr lang="en" altLang="zh-CN" sz="1400" dirty="0"/>
              <a:t>@Dependent</a:t>
            </a:r>
            <a:r>
              <a:rPr lang="zh-CN" altLang="en" sz="1400" dirty="0"/>
              <a:t>，</a:t>
            </a:r>
            <a:r>
              <a:rPr lang="en" altLang="zh-CN" sz="1400" dirty="0"/>
              <a:t>@</a:t>
            </a:r>
            <a:r>
              <a:rPr lang="en" altLang="zh-CN" sz="1400" dirty="0" err="1"/>
              <a:t>ApplicationScoped</a:t>
            </a:r>
            <a:r>
              <a:rPr lang="zh-CN" altLang="en" sz="1400" dirty="0"/>
              <a:t>，</a:t>
            </a:r>
            <a:endParaRPr lang="en-US" altLang="zh-CN" sz="1400" dirty="0"/>
          </a:p>
          <a:p>
            <a:r>
              <a:rPr lang="en" altLang="zh-CN" sz="1400" dirty="0"/>
              <a:t>@Singleton</a:t>
            </a:r>
            <a:r>
              <a:rPr lang="zh-CN" altLang="en" sz="1400" dirty="0"/>
              <a:t>，</a:t>
            </a:r>
            <a:r>
              <a:rPr lang="en" altLang="zh-CN" sz="1400" dirty="0"/>
              <a:t>@</a:t>
            </a:r>
            <a:r>
              <a:rPr lang="en" altLang="zh-CN" sz="1400" dirty="0" err="1"/>
              <a:t>RequestScoped</a:t>
            </a:r>
            <a:endParaRPr lang="en" altLang="zh-CN" sz="1400" dirty="0"/>
          </a:p>
          <a:p>
            <a:r>
              <a:rPr lang="en-US" altLang="zh-CN" sz="1400" dirty="0"/>
              <a:t>@</a:t>
            </a:r>
            <a:r>
              <a:rPr lang="en" altLang="zh-CN" sz="1400" dirty="0" err="1"/>
              <a:t>SessionScoped</a:t>
            </a:r>
            <a:r>
              <a:rPr lang="zh-CN" altLang="en-US" sz="1400" dirty="0"/>
              <a:t>，</a:t>
            </a:r>
            <a:r>
              <a:rPr lang="en" altLang="zh-CN" sz="1400" dirty="0"/>
              <a:t>@Produces</a:t>
            </a:r>
            <a:r>
              <a:rPr lang="zh-CN" altLang="en-US" sz="1400" dirty="0"/>
              <a:t>，</a:t>
            </a:r>
            <a:r>
              <a:rPr lang="en" altLang="zh-CN" sz="1400" dirty="0"/>
              <a:t> @</a:t>
            </a:r>
            <a:r>
              <a:rPr lang="en" altLang="zh-CN" sz="1400" dirty="0" err="1"/>
              <a:t>DefaultBean</a:t>
            </a:r>
            <a:br>
              <a:rPr lang="en" altLang="zh-CN" sz="1400" dirty="0"/>
            </a:br>
            <a:endParaRPr kumimoji="1" lang="zh-CN" altLang="en-US" sz="1400" dirty="0"/>
          </a:p>
        </p:txBody>
      </p:sp>
      <p:pic>
        <p:nvPicPr>
          <p:cNvPr id="8" name="图片 7">
            <a:extLst>
              <a:ext uri="{FF2B5EF4-FFF2-40B4-BE49-F238E27FC236}">
                <a16:creationId xmlns:a16="http://schemas.microsoft.com/office/drawing/2014/main" id="{B37515CE-9200-8347-8779-6A8DC95FC0DD}"/>
              </a:ext>
            </a:extLst>
          </p:cNvPr>
          <p:cNvPicPr>
            <a:picLocks noChangeAspect="1"/>
          </p:cNvPicPr>
          <p:nvPr/>
        </p:nvPicPr>
        <p:blipFill>
          <a:blip r:embed="rId3"/>
          <a:stretch>
            <a:fillRect/>
          </a:stretch>
        </p:blipFill>
        <p:spPr>
          <a:xfrm>
            <a:off x="925299" y="2671901"/>
            <a:ext cx="2333337" cy="3652145"/>
          </a:xfrm>
          <a:prstGeom prst="rect">
            <a:avLst/>
          </a:prstGeom>
        </p:spPr>
      </p:pic>
      <p:sp>
        <p:nvSpPr>
          <p:cNvPr id="9" name="文本框 8">
            <a:extLst>
              <a:ext uri="{FF2B5EF4-FFF2-40B4-BE49-F238E27FC236}">
                <a16:creationId xmlns:a16="http://schemas.microsoft.com/office/drawing/2014/main" id="{057554F5-EC85-354C-9B22-433B3BE5900C}"/>
              </a:ext>
            </a:extLst>
          </p:cNvPr>
          <p:cNvSpPr txBox="1"/>
          <p:nvPr/>
        </p:nvSpPr>
        <p:spPr>
          <a:xfrm>
            <a:off x="4081015" y="1542492"/>
            <a:ext cx="1107996" cy="369332"/>
          </a:xfrm>
          <a:prstGeom prst="rect">
            <a:avLst/>
          </a:prstGeom>
          <a:noFill/>
        </p:spPr>
        <p:txBody>
          <a:bodyPr wrap="none" rtlCol="0">
            <a:spAutoFit/>
          </a:bodyPr>
          <a:lstStyle/>
          <a:p>
            <a:r>
              <a:rPr kumimoji="1" lang="zh-CN" altLang="en-US" dirty="0"/>
              <a:t>生命周期</a:t>
            </a:r>
          </a:p>
        </p:txBody>
      </p:sp>
      <p:pic>
        <p:nvPicPr>
          <p:cNvPr id="10" name="图片 9">
            <a:extLst>
              <a:ext uri="{FF2B5EF4-FFF2-40B4-BE49-F238E27FC236}">
                <a16:creationId xmlns:a16="http://schemas.microsoft.com/office/drawing/2014/main" id="{34569FA0-025D-D048-8D12-CF1E4C46CA61}"/>
              </a:ext>
            </a:extLst>
          </p:cNvPr>
          <p:cNvPicPr>
            <a:picLocks noChangeAspect="1"/>
          </p:cNvPicPr>
          <p:nvPr/>
        </p:nvPicPr>
        <p:blipFill rotWithShape="1">
          <a:blip r:embed="rId4"/>
          <a:srcRect r="11075"/>
          <a:stretch/>
        </p:blipFill>
        <p:spPr>
          <a:xfrm>
            <a:off x="3338706" y="2665228"/>
            <a:ext cx="2592614" cy="3638803"/>
          </a:xfrm>
          <a:prstGeom prst="rect">
            <a:avLst/>
          </a:prstGeom>
        </p:spPr>
      </p:pic>
      <p:sp>
        <p:nvSpPr>
          <p:cNvPr id="11" name="文本框 10">
            <a:extLst>
              <a:ext uri="{FF2B5EF4-FFF2-40B4-BE49-F238E27FC236}">
                <a16:creationId xmlns:a16="http://schemas.microsoft.com/office/drawing/2014/main" id="{0FC4FA60-7109-D147-85E8-34BC38BB1A2F}"/>
              </a:ext>
            </a:extLst>
          </p:cNvPr>
          <p:cNvSpPr txBox="1"/>
          <p:nvPr/>
        </p:nvSpPr>
        <p:spPr>
          <a:xfrm>
            <a:off x="6096000" y="1542492"/>
            <a:ext cx="1856598" cy="369332"/>
          </a:xfrm>
          <a:prstGeom prst="rect">
            <a:avLst/>
          </a:prstGeom>
          <a:noFill/>
        </p:spPr>
        <p:txBody>
          <a:bodyPr wrap="none" rtlCol="0">
            <a:spAutoFit/>
          </a:bodyPr>
          <a:lstStyle/>
          <a:p>
            <a:r>
              <a:rPr lang="zh-CN" altLang="en-US" dirty="0"/>
              <a:t>条件化初始</a:t>
            </a:r>
            <a:r>
              <a:rPr lang="en" altLang="zh-CN" dirty="0"/>
              <a:t>Bean</a:t>
            </a:r>
            <a:endParaRPr kumimoji="1" lang="zh-CN" altLang="en-US" dirty="0"/>
          </a:p>
        </p:txBody>
      </p:sp>
      <p:pic>
        <p:nvPicPr>
          <p:cNvPr id="12" name="图片 11">
            <a:extLst>
              <a:ext uri="{FF2B5EF4-FFF2-40B4-BE49-F238E27FC236}">
                <a16:creationId xmlns:a16="http://schemas.microsoft.com/office/drawing/2014/main" id="{52041896-E213-1B46-827C-225DCDC3BD84}"/>
              </a:ext>
            </a:extLst>
          </p:cNvPr>
          <p:cNvPicPr>
            <a:picLocks noChangeAspect="1"/>
          </p:cNvPicPr>
          <p:nvPr/>
        </p:nvPicPr>
        <p:blipFill>
          <a:blip r:embed="rId5"/>
          <a:stretch>
            <a:fillRect/>
          </a:stretch>
        </p:blipFill>
        <p:spPr>
          <a:xfrm>
            <a:off x="6011390" y="2665227"/>
            <a:ext cx="2239231" cy="3638803"/>
          </a:xfrm>
          <a:prstGeom prst="rect">
            <a:avLst/>
          </a:prstGeom>
        </p:spPr>
      </p:pic>
      <p:sp>
        <p:nvSpPr>
          <p:cNvPr id="13" name="矩形 12">
            <a:extLst>
              <a:ext uri="{FF2B5EF4-FFF2-40B4-BE49-F238E27FC236}">
                <a16:creationId xmlns:a16="http://schemas.microsoft.com/office/drawing/2014/main" id="{03B2ECFB-8CD1-CA4B-8228-2D4C8961C9DF}"/>
              </a:ext>
            </a:extLst>
          </p:cNvPr>
          <p:cNvSpPr/>
          <p:nvPr/>
        </p:nvSpPr>
        <p:spPr>
          <a:xfrm>
            <a:off x="8330691" y="1511714"/>
            <a:ext cx="3023585" cy="800219"/>
          </a:xfrm>
          <a:prstGeom prst="rect">
            <a:avLst/>
          </a:prstGeom>
        </p:spPr>
        <p:txBody>
          <a:bodyPr wrap="none">
            <a:spAutoFit/>
          </a:bodyPr>
          <a:lstStyle/>
          <a:p>
            <a:r>
              <a:rPr lang="zh-CN" altLang="en-US" dirty="0">
                <a:solidFill>
                  <a:srgbClr val="444444"/>
                </a:solidFill>
                <a:latin typeface="doublevregular"/>
              </a:rPr>
              <a:t>切面编程</a:t>
            </a:r>
            <a:r>
              <a:rPr lang="en-US" altLang="zh-CN" dirty="0">
                <a:solidFill>
                  <a:srgbClr val="444444"/>
                </a:solidFill>
                <a:latin typeface="doublevregular"/>
              </a:rPr>
              <a:t>AOP</a:t>
            </a:r>
          </a:p>
          <a:p>
            <a:r>
              <a:rPr lang="en" altLang="zh-CN" sz="1400" dirty="0"/>
              <a:t>@</a:t>
            </a:r>
            <a:r>
              <a:rPr lang="en" altLang="zh-CN" sz="1400" dirty="0" err="1"/>
              <a:t>PostConstruct</a:t>
            </a:r>
            <a:r>
              <a:rPr lang="en" altLang="zh-CN" sz="1400" dirty="0"/>
              <a:t>, @</a:t>
            </a:r>
            <a:r>
              <a:rPr lang="en" altLang="zh-CN" sz="1400" dirty="0" err="1"/>
              <a:t>PreDestroy</a:t>
            </a:r>
            <a:r>
              <a:rPr lang="en" altLang="zh-CN" sz="1400" dirty="0"/>
              <a:t>, </a:t>
            </a:r>
          </a:p>
          <a:p>
            <a:r>
              <a:rPr lang="en" altLang="zh-CN" sz="1400" dirty="0"/>
              <a:t>@</a:t>
            </a:r>
            <a:r>
              <a:rPr lang="en" altLang="zh-CN" sz="1400" dirty="0" err="1"/>
              <a:t>AroundConstruct</a:t>
            </a:r>
            <a:r>
              <a:rPr lang="en-US" altLang="zh-CN" sz="1400" dirty="0"/>
              <a:t>,</a:t>
            </a:r>
            <a:r>
              <a:rPr lang="en" altLang="zh-CN" sz="1400" dirty="0"/>
              <a:t> @</a:t>
            </a:r>
            <a:r>
              <a:rPr lang="en" altLang="zh-CN" sz="1400" dirty="0" err="1"/>
              <a:t>AroundInvoke</a:t>
            </a:r>
            <a:endParaRPr lang="zh-CN" altLang="en-US" sz="1400" dirty="0"/>
          </a:p>
        </p:txBody>
      </p:sp>
      <p:pic>
        <p:nvPicPr>
          <p:cNvPr id="14" name="图片 13">
            <a:extLst>
              <a:ext uri="{FF2B5EF4-FFF2-40B4-BE49-F238E27FC236}">
                <a16:creationId xmlns:a16="http://schemas.microsoft.com/office/drawing/2014/main" id="{EDF0B1FD-D057-8245-8EC6-8644DE3EB8ED}"/>
              </a:ext>
            </a:extLst>
          </p:cNvPr>
          <p:cNvPicPr>
            <a:picLocks noChangeAspect="1"/>
          </p:cNvPicPr>
          <p:nvPr/>
        </p:nvPicPr>
        <p:blipFill>
          <a:blip r:embed="rId6"/>
          <a:stretch>
            <a:fillRect/>
          </a:stretch>
        </p:blipFill>
        <p:spPr>
          <a:xfrm>
            <a:off x="8330691" y="2665227"/>
            <a:ext cx="3010459" cy="3652145"/>
          </a:xfrm>
          <a:prstGeom prst="rect">
            <a:avLst/>
          </a:prstGeom>
        </p:spPr>
      </p:pic>
      <p:sp>
        <p:nvSpPr>
          <p:cNvPr id="15" name="文本框 14">
            <a:extLst>
              <a:ext uri="{FF2B5EF4-FFF2-40B4-BE49-F238E27FC236}">
                <a16:creationId xmlns:a16="http://schemas.microsoft.com/office/drawing/2014/main" id="{05E22758-C0BE-E54B-96E6-07D52B1604CB}"/>
              </a:ext>
            </a:extLst>
          </p:cNvPr>
          <p:cNvSpPr txBox="1"/>
          <p:nvPr/>
        </p:nvSpPr>
        <p:spPr>
          <a:xfrm>
            <a:off x="9292181" y="1031625"/>
            <a:ext cx="543739" cy="369332"/>
          </a:xfrm>
          <a:prstGeom prst="rect">
            <a:avLst/>
          </a:prstGeom>
          <a:noFill/>
        </p:spPr>
        <p:txBody>
          <a:bodyPr wrap="none" rtlCol="0">
            <a:spAutoFit/>
          </a:bodyPr>
          <a:lstStyle/>
          <a:p>
            <a:r>
              <a:rPr kumimoji="1" lang="en-US" altLang="zh-CN" dirty="0">
                <a:hlinkClick r:id="rId7"/>
              </a:rPr>
              <a:t>CDI</a:t>
            </a:r>
            <a:endParaRPr kumimoji="1" lang="zh-CN" altLang="en-US" dirty="0"/>
          </a:p>
        </p:txBody>
      </p:sp>
    </p:spTree>
    <p:extLst>
      <p:ext uri="{BB962C8B-B14F-4D97-AF65-F5344CB8AC3E}">
        <p14:creationId xmlns:p14="http://schemas.microsoft.com/office/powerpoint/2010/main" val="37849534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C29D2125-0F27-E44A-BFC8-37A35AAFC66D}"/>
              </a:ext>
            </a:extLst>
          </p:cNvPr>
          <p:cNvSpPr txBox="1">
            <a:spLocks/>
          </p:cNvSpPr>
          <p:nvPr/>
        </p:nvSpPr>
        <p:spPr>
          <a:xfrm>
            <a:off x="599478" y="412763"/>
            <a:ext cx="10439400" cy="6639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en-US" altLang="zh-CN" sz="2400" dirty="0" err="1"/>
              <a:t>Quarkus</a:t>
            </a:r>
            <a:r>
              <a:rPr kumimoji="1" lang="zh-CN" altLang="en-US" sz="2400" dirty="0"/>
              <a:t> 事务 </a:t>
            </a:r>
            <a:endParaRPr lang="zh-CN" altLang="en-US" sz="2400" dirty="0"/>
          </a:p>
        </p:txBody>
      </p:sp>
      <p:pic>
        <p:nvPicPr>
          <p:cNvPr id="5" name="图片 4">
            <a:extLst>
              <a:ext uri="{FF2B5EF4-FFF2-40B4-BE49-F238E27FC236}">
                <a16:creationId xmlns:a16="http://schemas.microsoft.com/office/drawing/2014/main" id="{0C3C4366-1CFB-8F47-9D7A-B24B08055428}"/>
              </a:ext>
            </a:extLst>
          </p:cNvPr>
          <p:cNvPicPr>
            <a:picLocks noChangeAspect="1"/>
          </p:cNvPicPr>
          <p:nvPr/>
        </p:nvPicPr>
        <p:blipFill>
          <a:blip r:embed="rId3"/>
          <a:stretch>
            <a:fillRect/>
          </a:stretch>
        </p:blipFill>
        <p:spPr>
          <a:xfrm>
            <a:off x="903889" y="1256309"/>
            <a:ext cx="6255156" cy="1938835"/>
          </a:xfrm>
          <a:prstGeom prst="rect">
            <a:avLst/>
          </a:prstGeom>
        </p:spPr>
      </p:pic>
      <p:sp>
        <p:nvSpPr>
          <p:cNvPr id="6" name="矩形 5">
            <a:extLst>
              <a:ext uri="{FF2B5EF4-FFF2-40B4-BE49-F238E27FC236}">
                <a16:creationId xmlns:a16="http://schemas.microsoft.com/office/drawing/2014/main" id="{E74B6E8B-EA7C-C349-B486-AFE90BBE80F6}"/>
              </a:ext>
            </a:extLst>
          </p:cNvPr>
          <p:cNvSpPr/>
          <p:nvPr/>
        </p:nvSpPr>
        <p:spPr>
          <a:xfrm>
            <a:off x="819806" y="3429000"/>
            <a:ext cx="11056882" cy="1998111"/>
          </a:xfrm>
          <a:prstGeom prst="rect">
            <a:avLst/>
          </a:prstGeom>
        </p:spPr>
        <p:txBody>
          <a:bodyPr wrap="square">
            <a:spAutoFit/>
          </a:bodyPr>
          <a:lstStyle/>
          <a:p>
            <a:pPr>
              <a:lnSpc>
                <a:spcPct val="150000"/>
              </a:lnSpc>
            </a:pPr>
            <a:r>
              <a:rPr lang="en" altLang="zh-CN" sz="1400" dirty="0">
                <a:solidFill>
                  <a:srgbClr val="0D1C2C"/>
                </a:solidFill>
                <a:latin typeface="Open Sans" panose="020B0606030504020204" pitchFamily="34" charset="0"/>
              </a:rPr>
              <a:t>@Transactional(REQUIRED) (</a:t>
            </a:r>
            <a:r>
              <a:rPr lang="zh-CN" altLang="en-US" sz="1400" dirty="0">
                <a:solidFill>
                  <a:srgbClr val="0D1C2C"/>
                </a:solidFill>
                <a:latin typeface="Open Sans" panose="020B0606030504020204" pitchFamily="34" charset="0"/>
              </a:rPr>
              <a:t>默认</a:t>
            </a:r>
            <a:r>
              <a:rPr lang="en-US" altLang="zh-CN" sz="1400" dirty="0">
                <a:solidFill>
                  <a:srgbClr val="0D1C2C"/>
                </a:solidFill>
                <a:latin typeface="Open Sans" panose="020B0606030504020204" pitchFamily="34" charset="0"/>
              </a:rPr>
              <a:t>): </a:t>
            </a:r>
            <a:r>
              <a:rPr lang="zh-CN" altLang="en-US" sz="1400" dirty="0">
                <a:solidFill>
                  <a:srgbClr val="0D1C2C"/>
                </a:solidFill>
                <a:latin typeface="Open Sans" panose="020B0606030504020204" pitchFamily="34" charset="0"/>
              </a:rPr>
              <a:t>如果没有事务则启动一个新的事务，否则使用现有事务</a:t>
            </a:r>
            <a:endParaRPr lang="en-US" altLang="zh-CN" sz="1400" dirty="0">
              <a:solidFill>
                <a:srgbClr val="0D1C2C"/>
              </a:solidFill>
              <a:latin typeface="Open Sans" panose="020B0606030504020204" pitchFamily="34" charset="0"/>
            </a:endParaRPr>
          </a:p>
          <a:p>
            <a:pPr>
              <a:lnSpc>
                <a:spcPct val="150000"/>
              </a:lnSpc>
            </a:pPr>
            <a:r>
              <a:rPr lang="en-US" altLang="zh-CN" sz="1400" dirty="0">
                <a:solidFill>
                  <a:srgbClr val="0D1C2C"/>
                </a:solidFill>
                <a:latin typeface="Open Sans" panose="020B0606030504020204" pitchFamily="34" charset="0"/>
              </a:rPr>
              <a:t>@</a:t>
            </a:r>
            <a:r>
              <a:rPr lang="en" altLang="zh-CN" sz="1400" dirty="0">
                <a:solidFill>
                  <a:srgbClr val="0D1C2C"/>
                </a:solidFill>
                <a:latin typeface="Open Sans" panose="020B0606030504020204" pitchFamily="34" charset="0"/>
              </a:rPr>
              <a:t>Transactional(REQUIRES_NEW): </a:t>
            </a:r>
            <a:r>
              <a:rPr lang="zh-CN" altLang="en-US" sz="1400" dirty="0">
                <a:solidFill>
                  <a:srgbClr val="0D1C2C"/>
                </a:solidFill>
                <a:latin typeface="Open Sans" panose="020B0606030504020204" pitchFamily="34" charset="0"/>
              </a:rPr>
              <a:t>如果没有事务则启动一个新的事务，如果有则挂起现有事务并为此方法开启新事务</a:t>
            </a:r>
          </a:p>
          <a:p>
            <a:pPr>
              <a:lnSpc>
                <a:spcPct val="150000"/>
              </a:lnSpc>
            </a:pPr>
            <a:r>
              <a:rPr lang="en-US" altLang="zh-CN" sz="1400" dirty="0">
                <a:solidFill>
                  <a:srgbClr val="0D1C2C"/>
                </a:solidFill>
                <a:latin typeface="Open Sans" panose="020B0606030504020204" pitchFamily="34" charset="0"/>
              </a:rPr>
              <a:t>@</a:t>
            </a:r>
            <a:r>
              <a:rPr lang="en" altLang="zh-CN" sz="1400" dirty="0">
                <a:solidFill>
                  <a:srgbClr val="0D1C2C"/>
                </a:solidFill>
                <a:latin typeface="Open Sans" panose="020B0606030504020204" pitchFamily="34" charset="0"/>
              </a:rPr>
              <a:t>Transactional(MANDATORY): </a:t>
            </a:r>
            <a:r>
              <a:rPr lang="zh-CN" altLang="en-US" sz="1400" dirty="0">
                <a:solidFill>
                  <a:srgbClr val="0D1C2C"/>
                </a:solidFill>
                <a:latin typeface="Open Sans" panose="020B0606030504020204" pitchFamily="34" charset="0"/>
              </a:rPr>
              <a:t>如果没有事务则失败；否则使用现有事务继续执行</a:t>
            </a:r>
          </a:p>
          <a:p>
            <a:pPr>
              <a:lnSpc>
                <a:spcPct val="150000"/>
              </a:lnSpc>
            </a:pPr>
            <a:r>
              <a:rPr lang="en-US" altLang="zh-CN" sz="1400" dirty="0">
                <a:solidFill>
                  <a:srgbClr val="0D1C2C"/>
                </a:solidFill>
                <a:latin typeface="Open Sans" panose="020B0606030504020204" pitchFamily="34" charset="0"/>
              </a:rPr>
              <a:t>@</a:t>
            </a:r>
            <a:r>
              <a:rPr lang="en" altLang="zh-CN" sz="1400" dirty="0">
                <a:solidFill>
                  <a:srgbClr val="0D1C2C"/>
                </a:solidFill>
                <a:latin typeface="Open Sans" panose="020B0606030504020204" pitchFamily="34" charset="0"/>
              </a:rPr>
              <a:t>Transactional(SUPPORTS): </a:t>
            </a:r>
            <a:r>
              <a:rPr lang="zh-CN" altLang="en-US" sz="1400" dirty="0">
                <a:solidFill>
                  <a:srgbClr val="0D1C2C"/>
                </a:solidFill>
                <a:latin typeface="Open Sans" panose="020B0606030504020204" pitchFamily="34" charset="0"/>
              </a:rPr>
              <a:t>如果有事务则用现有事务；没有就在非事务中执行</a:t>
            </a:r>
          </a:p>
          <a:p>
            <a:pPr>
              <a:lnSpc>
                <a:spcPct val="150000"/>
              </a:lnSpc>
            </a:pPr>
            <a:r>
              <a:rPr lang="en-US" altLang="zh-CN" sz="1400" dirty="0">
                <a:solidFill>
                  <a:srgbClr val="0D1C2C"/>
                </a:solidFill>
                <a:latin typeface="Open Sans" panose="020B0606030504020204" pitchFamily="34" charset="0"/>
              </a:rPr>
              <a:t>@</a:t>
            </a:r>
            <a:r>
              <a:rPr lang="en" altLang="zh-CN" sz="1400" dirty="0">
                <a:solidFill>
                  <a:srgbClr val="0D1C2C"/>
                </a:solidFill>
                <a:latin typeface="Open Sans" panose="020B0606030504020204" pitchFamily="34" charset="0"/>
              </a:rPr>
              <a:t>Transactional(NOT_SUPPORTED): </a:t>
            </a:r>
            <a:r>
              <a:rPr lang="zh-CN" altLang="en-US" sz="1400" dirty="0">
                <a:solidFill>
                  <a:srgbClr val="0D1C2C"/>
                </a:solidFill>
                <a:latin typeface="Open Sans" panose="020B0606030504020204" pitchFamily="34" charset="0"/>
              </a:rPr>
              <a:t>如果有事务挂起它并在非事务中执行此方法；否则在非事务中执行</a:t>
            </a:r>
            <a:endParaRPr lang="en-US" altLang="zh-CN" sz="1400" dirty="0">
              <a:solidFill>
                <a:srgbClr val="0D1C2C"/>
              </a:solidFill>
              <a:latin typeface="Open Sans" panose="020B0606030504020204" pitchFamily="34" charset="0"/>
            </a:endParaRPr>
          </a:p>
          <a:p>
            <a:pPr>
              <a:lnSpc>
                <a:spcPct val="150000"/>
              </a:lnSpc>
            </a:pPr>
            <a:r>
              <a:rPr lang="en-US" altLang="zh-CN" sz="1400" dirty="0">
                <a:solidFill>
                  <a:srgbClr val="0D1C2C"/>
                </a:solidFill>
                <a:latin typeface="Open Sans" panose="020B0606030504020204" pitchFamily="34" charset="0"/>
              </a:rPr>
              <a:t>@</a:t>
            </a:r>
            <a:r>
              <a:rPr lang="en" altLang="zh-CN" sz="1400" dirty="0">
                <a:solidFill>
                  <a:srgbClr val="0D1C2C"/>
                </a:solidFill>
                <a:latin typeface="Open Sans" panose="020B0606030504020204" pitchFamily="34" charset="0"/>
              </a:rPr>
              <a:t>Transactional(NEVER): </a:t>
            </a:r>
            <a:r>
              <a:rPr lang="zh-CN" altLang="en-US" sz="1400" dirty="0">
                <a:solidFill>
                  <a:srgbClr val="0D1C2C"/>
                </a:solidFill>
                <a:latin typeface="Open Sans" panose="020B0606030504020204" pitchFamily="34" charset="0"/>
              </a:rPr>
              <a:t>如果有事务则抛出异常；否则在非事务中执行</a:t>
            </a:r>
            <a:endParaRPr lang="en-US" altLang="zh-CN" sz="1400" b="0" i="0" dirty="0">
              <a:solidFill>
                <a:srgbClr val="0D1C2C"/>
              </a:solidFill>
              <a:effectLst/>
              <a:latin typeface="Open Sans" panose="020B0606030504020204" pitchFamily="34" charset="0"/>
            </a:endParaRPr>
          </a:p>
        </p:txBody>
      </p:sp>
      <p:sp>
        <p:nvSpPr>
          <p:cNvPr id="8" name="文本框 7">
            <a:extLst>
              <a:ext uri="{FF2B5EF4-FFF2-40B4-BE49-F238E27FC236}">
                <a16:creationId xmlns:a16="http://schemas.microsoft.com/office/drawing/2014/main" id="{765FA4E8-A7F3-894A-AAEB-6AC99253E262}"/>
              </a:ext>
            </a:extLst>
          </p:cNvPr>
          <p:cNvSpPr txBox="1"/>
          <p:nvPr/>
        </p:nvSpPr>
        <p:spPr>
          <a:xfrm>
            <a:off x="7609489" y="1604557"/>
            <a:ext cx="3817071" cy="1296573"/>
          </a:xfrm>
          <a:prstGeom prst="rect">
            <a:avLst/>
          </a:prstGeom>
          <a:noFill/>
        </p:spPr>
        <p:txBody>
          <a:bodyPr wrap="none" rtlCol="0">
            <a:spAutoFit/>
          </a:bodyPr>
          <a:lstStyle/>
          <a:p>
            <a:pPr>
              <a:lnSpc>
                <a:spcPct val="150000"/>
              </a:lnSpc>
            </a:pPr>
            <a:r>
              <a:rPr kumimoji="1" lang="zh-CN" altLang="en-US" dirty="0">
                <a:solidFill>
                  <a:srgbClr val="FF0000"/>
                </a:solidFill>
              </a:rPr>
              <a:t>分布式事务需要借助外部框架</a:t>
            </a:r>
            <a:endParaRPr lang="en" altLang="zh-CN" dirty="0"/>
          </a:p>
          <a:p>
            <a:pPr>
              <a:lnSpc>
                <a:spcPct val="150000"/>
              </a:lnSpc>
            </a:pPr>
            <a:r>
              <a:rPr lang="en" altLang="zh-CN" dirty="0" err="1"/>
              <a:t>Quarkus</a:t>
            </a:r>
            <a:r>
              <a:rPr lang="zh-CN" altLang="en-US" dirty="0"/>
              <a:t>支持</a:t>
            </a:r>
            <a:r>
              <a:rPr lang="en-US" altLang="zh-CN" dirty="0"/>
              <a:t>STM</a:t>
            </a:r>
            <a:r>
              <a:rPr lang="zh-CN" altLang="en-US" dirty="0"/>
              <a:t>（</a:t>
            </a:r>
            <a:r>
              <a:rPr lang="en" altLang="zh-CN" dirty="0"/>
              <a:t>Narayana STM</a:t>
            </a:r>
            <a:r>
              <a:rPr lang="zh-CN" altLang="en-US" dirty="0"/>
              <a:t>）</a:t>
            </a:r>
            <a:endParaRPr lang="en-US" altLang="zh-CN" dirty="0"/>
          </a:p>
          <a:p>
            <a:pPr>
              <a:lnSpc>
                <a:spcPct val="150000"/>
              </a:lnSpc>
            </a:pPr>
            <a:r>
              <a:rPr kumimoji="1" lang="en-US" altLang="zh-CN" dirty="0"/>
              <a:t>JTA</a:t>
            </a:r>
            <a:r>
              <a:rPr kumimoji="1" lang="zh-CN" altLang="en-US" dirty="0"/>
              <a:t>支持异步的事务</a:t>
            </a:r>
          </a:p>
        </p:txBody>
      </p:sp>
    </p:spTree>
    <p:extLst>
      <p:ext uri="{BB962C8B-B14F-4D97-AF65-F5344CB8AC3E}">
        <p14:creationId xmlns:p14="http://schemas.microsoft.com/office/powerpoint/2010/main" val="22676902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9DEFB97E-8370-1C48-99FA-45D159D69DBD}"/>
              </a:ext>
            </a:extLst>
          </p:cNvPr>
          <p:cNvSpPr txBox="1">
            <a:spLocks/>
          </p:cNvSpPr>
          <p:nvPr/>
        </p:nvSpPr>
        <p:spPr>
          <a:xfrm>
            <a:off x="599478" y="412763"/>
            <a:ext cx="10439400" cy="6639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400" dirty="0"/>
              <a:t>反射</a:t>
            </a:r>
          </a:p>
        </p:txBody>
      </p:sp>
      <p:sp>
        <p:nvSpPr>
          <p:cNvPr id="5" name="文本框 4">
            <a:extLst>
              <a:ext uri="{FF2B5EF4-FFF2-40B4-BE49-F238E27FC236}">
                <a16:creationId xmlns:a16="http://schemas.microsoft.com/office/drawing/2014/main" id="{9F1FBC17-94DA-A340-9406-9AF9E946D50A}"/>
              </a:ext>
            </a:extLst>
          </p:cNvPr>
          <p:cNvSpPr txBox="1"/>
          <p:nvPr/>
        </p:nvSpPr>
        <p:spPr>
          <a:xfrm>
            <a:off x="1219910" y="1408650"/>
            <a:ext cx="9752180" cy="2785443"/>
          </a:xfrm>
          <a:prstGeom prst="rect">
            <a:avLst/>
          </a:prstGeom>
          <a:noFill/>
        </p:spPr>
        <p:txBody>
          <a:bodyPr wrap="square" rtlCol="0">
            <a:spAutoFit/>
          </a:bodyPr>
          <a:lstStyle/>
          <a:p>
            <a:pPr>
              <a:lnSpc>
                <a:spcPct val="200000"/>
              </a:lnSpc>
            </a:pPr>
            <a:r>
              <a:rPr lang="en-US" altLang="zh-CN" dirty="0"/>
              <a:t>1.</a:t>
            </a:r>
            <a:r>
              <a:rPr lang="zh-CN" altLang="en-US" dirty="0"/>
              <a:t> </a:t>
            </a:r>
            <a:r>
              <a:rPr lang="en" altLang="zh-CN" dirty="0"/>
              <a:t>@</a:t>
            </a:r>
            <a:r>
              <a:rPr lang="en" altLang="zh-CN" dirty="0" err="1"/>
              <a:t>RegisterForReflection</a:t>
            </a:r>
            <a:r>
              <a:rPr kumimoji="1" lang="zh-CN" altLang="en-US" dirty="0"/>
              <a:t>注解声明反射类</a:t>
            </a:r>
            <a:endParaRPr kumimoji="1" lang="en-US" altLang="zh-CN" dirty="0"/>
          </a:p>
          <a:p>
            <a:pPr>
              <a:lnSpc>
                <a:spcPct val="200000"/>
              </a:lnSpc>
            </a:pPr>
            <a:r>
              <a:rPr lang="en-US" altLang="zh-CN" dirty="0"/>
              <a:t>2.</a:t>
            </a:r>
            <a:r>
              <a:rPr kumimoji="1" lang="zh-CN" altLang="en-US" dirty="0"/>
              <a:t>代码</a:t>
            </a:r>
            <a:r>
              <a:rPr lang="en" altLang="zh-CN" dirty="0" err="1"/>
              <a:t>BuildStep</a:t>
            </a:r>
            <a:r>
              <a:rPr lang="zh-CN" altLang="en-US" dirty="0"/>
              <a:t>注册</a:t>
            </a:r>
            <a:endParaRPr lang="en-US" altLang="zh-CN" dirty="0"/>
          </a:p>
          <a:p>
            <a:pPr>
              <a:lnSpc>
                <a:spcPct val="200000"/>
              </a:lnSpc>
            </a:pPr>
            <a:r>
              <a:rPr lang="en-US" altLang="zh-CN" dirty="0"/>
              <a:t>3.</a:t>
            </a:r>
            <a:r>
              <a:rPr lang="zh-CN" altLang="en" dirty="0"/>
              <a:t>创建</a:t>
            </a:r>
            <a:r>
              <a:rPr lang="en" altLang="zh-CN" dirty="0"/>
              <a:t>reflection-</a:t>
            </a:r>
            <a:r>
              <a:rPr lang="en" altLang="zh-CN" dirty="0" err="1"/>
              <a:t>config.json</a:t>
            </a:r>
            <a:r>
              <a:rPr lang="zh-CN" altLang="en-US" dirty="0"/>
              <a:t>声明，配置如下</a:t>
            </a:r>
            <a:endParaRPr lang="en-US" altLang="zh-CN" dirty="0"/>
          </a:p>
          <a:p>
            <a:pPr>
              <a:lnSpc>
                <a:spcPct val="200000"/>
              </a:lnSpc>
            </a:pPr>
            <a:r>
              <a:rPr lang="en" altLang="zh-CN" dirty="0" err="1"/>
              <a:t>quarkus.native.additional</a:t>
            </a:r>
            <a:r>
              <a:rPr lang="en" altLang="zh-CN" dirty="0"/>
              <a:t>-build-</a:t>
            </a:r>
            <a:r>
              <a:rPr lang="en" altLang="zh-CN" dirty="0" err="1"/>
              <a:t>args</a:t>
            </a:r>
            <a:r>
              <a:rPr lang="en" altLang="zh-CN" dirty="0"/>
              <a:t> =-</a:t>
            </a:r>
            <a:r>
              <a:rPr lang="en" altLang="zh-CN" dirty="0" err="1"/>
              <a:t>H:ReflectionConfigurationFiles</a:t>
            </a:r>
            <a:r>
              <a:rPr lang="en" altLang="zh-CN" dirty="0"/>
              <a:t>=reflection-</a:t>
            </a:r>
            <a:r>
              <a:rPr lang="en" altLang="zh-CN" dirty="0" err="1"/>
              <a:t>config.json</a:t>
            </a:r>
            <a:endParaRPr lang="en" altLang="zh-CN" dirty="0"/>
          </a:p>
          <a:p>
            <a:pPr>
              <a:lnSpc>
                <a:spcPct val="200000"/>
              </a:lnSpc>
            </a:pPr>
            <a:r>
              <a:rPr lang="en-US" altLang="zh-CN" dirty="0"/>
              <a:t>	</a:t>
            </a:r>
            <a:endParaRPr lang="en" altLang="zh-CN" dirty="0"/>
          </a:p>
        </p:txBody>
      </p:sp>
      <p:pic>
        <p:nvPicPr>
          <p:cNvPr id="6" name="图片 5">
            <a:extLst>
              <a:ext uri="{FF2B5EF4-FFF2-40B4-BE49-F238E27FC236}">
                <a16:creationId xmlns:a16="http://schemas.microsoft.com/office/drawing/2014/main" id="{7B8F46B6-BA53-7348-BA91-F00D13699C1C}"/>
              </a:ext>
            </a:extLst>
          </p:cNvPr>
          <p:cNvPicPr>
            <a:picLocks noChangeAspect="1"/>
          </p:cNvPicPr>
          <p:nvPr/>
        </p:nvPicPr>
        <p:blipFill>
          <a:blip r:embed="rId3"/>
          <a:stretch>
            <a:fillRect/>
          </a:stretch>
        </p:blipFill>
        <p:spPr>
          <a:xfrm>
            <a:off x="8252455" y="1408650"/>
            <a:ext cx="2661307" cy="1682277"/>
          </a:xfrm>
          <a:prstGeom prst="rect">
            <a:avLst/>
          </a:prstGeom>
        </p:spPr>
      </p:pic>
      <p:pic>
        <p:nvPicPr>
          <p:cNvPr id="8" name="图片 7">
            <a:extLst>
              <a:ext uri="{FF2B5EF4-FFF2-40B4-BE49-F238E27FC236}">
                <a16:creationId xmlns:a16="http://schemas.microsoft.com/office/drawing/2014/main" id="{A6816DE3-6AD4-004A-80E3-A5F2A7AF5B2F}"/>
              </a:ext>
            </a:extLst>
          </p:cNvPr>
          <p:cNvPicPr>
            <a:picLocks noChangeAspect="1"/>
          </p:cNvPicPr>
          <p:nvPr/>
        </p:nvPicPr>
        <p:blipFill>
          <a:blip r:embed="rId4"/>
          <a:stretch>
            <a:fillRect/>
          </a:stretch>
        </p:blipFill>
        <p:spPr>
          <a:xfrm>
            <a:off x="1219909" y="4123770"/>
            <a:ext cx="9693853" cy="1919678"/>
          </a:xfrm>
          <a:prstGeom prst="rect">
            <a:avLst/>
          </a:prstGeom>
        </p:spPr>
      </p:pic>
    </p:spTree>
    <p:extLst>
      <p:ext uri="{BB962C8B-B14F-4D97-AF65-F5344CB8AC3E}">
        <p14:creationId xmlns:p14="http://schemas.microsoft.com/office/powerpoint/2010/main" val="4569863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1BFE578F-3A17-9D49-A5A7-1159993C0CF6}"/>
              </a:ext>
            </a:extLst>
          </p:cNvPr>
          <p:cNvSpPr txBox="1">
            <a:spLocks/>
          </p:cNvSpPr>
          <p:nvPr/>
        </p:nvSpPr>
        <p:spPr>
          <a:xfrm>
            <a:off x="599478" y="412763"/>
            <a:ext cx="10439400" cy="6639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400" dirty="0"/>
              <a:t>代理</a:t>
            </a:r>
          </a:p>
        </p:txBody>
      </p:sp>
      <p:sp>
        <p:nvSpPr>
          <p:cNvPr id="9" name="文本框 8">
            <a:extLst>
              <a:ext uri="{FF2B5EF4-FFF2-40B4-BE49-F238E27FC236}">
                <a16:creationId xmlns:a16="http://schemas.microsoft.com/office/drawing/2014/main" id="{7FFF690B-07B9-0A49-873C-D963492FBDBF}"/>
              </a:ext>
            </a:extLst>
          </p:cNvPr>
          <p:cNvSpPr txBox="1"/>
          <p:nvPr/>
        </p:nvSpPr>
        <p:spPr>
          <a:xfrm>
            <a:off x="790832" y="1299613"/>
            <a:ext cx="9999853" cy="1677447"/>
          </a:xfrm>
          <a:prstGeom prst="rect">
            <a:avLst/>
          </a:prstGeom>
          <a:noFill/>
        </p:spPr>
        <p:txBody>
          <a:bodyPr wrap="none" rtlCol="0">
            <a:spAutoFit/>
          </a:bodyPr>
          <a:lstStyle/>
          <a:p>
            <a:pPr>
              <a:lnSpc>
                <a:spcPct val="200000"/>
              </a:lnSpc>
            </a:pPr>
            <a:r>
              <a:rPr lang="en-US" altLang="zh-CN" dirty="0"/>
              <a:t>1.</a:t>
            </a:r>
            <a:r>
              <a:rPr lang="zh-CN" altLang="en" dirty="0"/>
              <a:t>创建</a:t>
            </a:r>
            <a:r>
              <a:rPr lang="en" altLang="zh-CN" dirty="0"/>
              <a:t>proxy-</a:t>
            </a:r>
            <a:r>
              <a:rPr lang="en" altLang="zh-CN" dirty="0" err="1"/>
              <a:t>config.json</a:t>
            </a:r>
            <a:r>
              <a:rPr lang="zh-CN" altLang="en-US" dirty="0"/>
              <a:t>声明，配置如下</a:t>
            </a:r>
            <a:endParaRPr lang="en-US" altLang="zh-CN" dirty="0"/>
          </a:p>
          <a:p>
            <a:pPr>
              <a:lnSpc>
                <a:spcPct val="200000"/>
              </a:lnSpc>
            </a:pPr>
            <a:r>
              <a:rPr lang="en" altLang="zh-CN" dirty="0" err="1"/>
              <a:t>quarkus.native.additional</a:t>
            </a:r>
            <a:r>
              <a:rPr lang="en" altLang="zh-CN" dirty="0"/>
              <a:t>-build-</a:t>
            </a:r>
            <a:r>
              <a:rPr lang="en" altLang="zh-CN" dirty="0" err="1"/>
              <a:t>args</a:t>
            </a:r>
            <a:r>
              <a:rPr lang="en" altLang="zh-CN" dirty="0"/>
              <a:t> =-</a:t>
            </a:r>
            <a:r>
              <a:rPr lang="en" altLang="zh-CN" dirty="0" err="1"/>
              <a:t>H:DynamicProxyConfigurationResources</a:t>
            </a:r>
            <a:r>
              <a:rPr lang="en" altLang="zh-CN" dirty="0"/>
              <a:t>=</a:t>
            </a:r>
            <a:r>
              <a:rPr lang="en-US" altLang="zh-CN" dirty="0"/>
              <a:t>proxy</a:t>
            </a:r>
            <a:r>
              <a:rPr lang="en" altLang="zh-CN" dirty="0"/>
              <a:t>-</a:t>
            </a:r>
            <a:r>
              <a:rPr lang="en" altLang="zh-CN" dirty="0" err="1"/>
              <a:t>config.json</a:t>
            </a:r>
            <a:endParaRPr lang="en" altLang="zh-CN" dirty="0"/>
          </a:p>
          <a:p>
            <a:pPr>
              <a:lnSpc>
                <a:spcPct val="200000"/>
              </a:lnSpc>
            </a:pPr>
            <a:r>
              <a:rPr kumimoji="1" lang="en-US" altLang="zh-CN" dirty="0"/>
              <a:t>2.</a:t>
            </a:r>
            <a:r>
              <a:rPr kumimoji="1" lang="zh-CN" altLang="en-US" dirty="0"/>
              <a:t>代码</a:t>
            </a:r>
            <a:r>
              <a:rPr lang="en" altLang="zh-CN" dirty="0" err="1"/>
              <a:t>BuildStep</a:t>
            </a:r>
            <a:r>
              <a:rPr lang="zh-CN" altLang="en-US" dirty="0"/>
              <a:t>注册</a:t>
            </a:r>
            <a:endParaRPr kumimoji="1" lang="zh-CN" altLang="en-US" dirty="0"/>
          </a:p>
        </p:txBody>
      </p:sp>
      <p:pic>
        <p:nvPicPr>
          <p:cNvPr id="10" name="图片 9">
            <a:extLst>
              <a:ext uri="{FF2B5EF4-FFF2-40B4-BE49-F238E27FC236}">
                <a16:creationId xmlns:a16="http://schemas.microsoft.com/office/drawing/2014/main" id="{41139A5A-6F52-C945-A9C2-340097F9F1CB}"/>
              </a:ext>
            </a:extLst>
          </p:cNvPr>
          <p:cNvPicPr>
            <a:picLocks noChangeAspect="1"/>
          </p:cNvPicPr>
          <p:nvPr/>
        </p:nvPicPr>
        <p:blipFill>
          <a:blip r:embed="rId3"/>
          <a:stretch>
            <a:fillRect/>
          </a:stretch>
        </p:blipFill>
        <p:spPr>
          <a:xfrm>
            <a:off x="848674" y="3429000"/>
            <a:ext cx="9999854" cy="1907622"/>
          </a:xfrm>
          <a:prstGeom prst="rect">
            <a:avLst/>
          </a:prstGeom>
        </p:spPr>
      </p:pic>
    </p:spTree>
    <p:extLst>
      <p:ext uri="{BB962C8B-B14F-4D97-AF65-F5344CB8AC3E}">
        <p14:creationId xmlns:p14="http://schemas.microsoft.com/office/powerpoint/2010/main" val="6096797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2C414596-53E5-F14A-8B1D-72D815F36E38}"/>
              </a:ext>
            </a:extLst>
          </p:cNvPr>
          <p:cNvSpPr txBox="1">
            <a:spLocks/>
          </p:cNvSpPr>
          <p:nvPr/>
        </p:nvSpPr>
        <p:spPr>
          <a:xfrm>
            <a:off x="599478" y="412763"/>
            <a:ext cx="10439400" cy="6639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400" dirty="0"/>
              <a:t>静态资源 </a:t>
            </a:r>
            <a:r>
              <a:rPr lang="en-US" altLang="zh-CN" sz="2400" dirty="0"/>
              <a:t>&amp;</a:t>
            </a:r>
            <a:r>
              <a:rPr lang="zh-CN" altLang="en-US" sz="2400" dirty="0"/>
              <a:t> 延迟加载</a:t>
            </a:r>
          </a:p>
        </p:txBody>
      </p:sp>
      <p:pic>
        <p:nvPicPr>
          <p:cNvPr id="7" name="图片 6">
            <a:extLst>
              <a:ext uri="{FF2B5EF4-FFF2-40B4-BE49-F238E27FC236}">
                <a16:creationId xmlns:a16="http://schemas.microsoft.com/office/drawing/2014/main" id="{D867EFAD-5CE4-F94C-A189-B518D61F8A25}"/>
              </a:ext>
            </a:extLst>
          </p:cNvPr>
          <p:cNvPicPr>
            <a:picLocks noChangeAspect="1"/>
          </p:cNvPicPr>
          <p:nvPr/>
        </p:nvPicPr>
        <p:blipFill>
          <a:blip r:embed="rId3"/>
          <a:stretch>
            <a:fillRect/>
          </a:stretch>
        </p:blipFill>
        <p:spPr>
          <a:xfrm>
            <a:off x="8175886" y="1714344"/>
            <a:ext cx="2450925" cy="1693792"/>
          </a:xfrm>
          <a:prstGeom prst="rect">
            <a:avLst/>
          </a:prstGeom>
        </p:spPr>
      </p:pic>
      <p:sp>
        <p:nvSpPr>
          <p:cNvPr id="8" name="矩形 7">
            <a:extLst>
              <a:ext uri="{FF2B5EF4-FFF2-40B4-BE49-F238E27FC236}">
                <a16:creationId xmlns:a16="http://schemas.microsoft.com/office/drawing/2014/main" id="{DEE8B855-D92E-E74F-AEDB-BB3F01439FB7}"/>
              </a:ext>
            </a:extLst>
          </p:cNvPr>
          <p:cNvSpPr/>
          <p:nvPr/>
        </p:nvSpPr>
        <p:spPr>
          <a:xfrm>
            <a:off x="827901" y="1162145"/>
            <a:ext cx="9687699" cy="369332"/>
          </a:xfrm>
          <a:prstGeom prst="rect">
            <a:avLst/>
          </a:prstGeom>
        </p:spPr>
        <p:txBody>
          <a:bodyPr wrap="square">
            <a:spAutoFit/>
          </a:bodyPr>
          <a:lstStyle/>
          <a:p>
            <a:r>
              <a:rPr lang="en" altLang="zh-CN" dirty="0" err="1"/>
              <a:t>quarkus.native.additional</a:t>
            </a:r>
            <a:r>
              <a:rPr lang="en" altLang="zh-CN" dirty="0"/>
              <a:t>-build-</a:t>
            </a:r>
            <a:r>
              <a:rPr lang="en" altLang="zh-CN" dirty="0" err="1"/>
              <a:t>args</a:t>
            </a:r>
            <a:r>
              <a:rPr lang="en" altLang="zh-CN" dirty="0"/>
              <a:t>=-</a:t>
            </a:r>
            <a:r>
              <a:rPr lang="en" altLang="zh-CN" dirty="0" err="1"/>
              <a:t>H:ResourceConfigurationFiles</a:t>
            </a:r>
            <a:r>
              <a:rPr lang="en" altLang="zh-CN" dirty="0"/>
              <a:t>=resources-</a:t>
            </a:r>
            <a:r>
              <a:rPr lang="en" altLang="zh-CN" dirty="0" err="1"/>
              <a:t>config.json</a:t>
            </a:r>
            <a:endParaRPr lang="zh-CN" altLang="en-US" dirty="0"/>
          </a:p>
        </p:txBody>
      </p:sp>
      <p:sp>
        <p:nvSpPr>
          <p:cNvPr id="11" name="矩形 10">
            <a:extLst>
              <a:ext uri="{FF2B5EF4-FFF2-40B4-BE49-F238E27FC236}">
                <a16:creationId xmlns:a16="http://schemas.microsoft.com/office/drawing/2014/main" id="{29CC6D57-CFDF-2645-B23F-3A5EBA79FE8B}"/>
              </a:ext>
            </a:extLst>
          </p:cNvPr>
          <p:cNvSpPr/>
          <p:nvPr/>
        </p:nvSpPr>
        <p:spPr>
          <a:xfrm>
            <a:off x="827901" y="3681096"/>
            <a:ext cx="8995719" cy="369332"/>
          </a:xfrm>
          <a:prstGeom prst="rect">
            <a:avLst/>
          </a:prstGeom>
        </p:spPr>
        <p:txBody>
          <a:bodyPr wrap="square">
            <a:spAutoFit/>
          </a:bodyPr>
          <a:lstStyle/>
          <a:p>
            <a:r>
              <a:rPr lang="en" altLang="zh-CN" dirty="0" err="1"/>
              <a:t>quarkus.native.additional</a:t>
            </a:r>
            <a:r>
              <a:rPr lang="en" altLang="zh-CN" dirty="0"/>
              <a:t>-build-</a:t>
            </a:r>
            <a:r>
              <a:rPr lang="en" altLang="zh-CN" dirty="0" err="1"/>
              <a:t>args</a:t>
            </a:r>
            <a:r>
              <a:rPr lang="en" altLang="zh-CN" dirty="0"/>
              <a:t>=--initialize-at-run-time=</a:t>
            </a:r>
            <a:r>
              <a:rPr lang="en" altLang="zh-CN" dirty="0" err="1"/>
              <a:t>com.example.SomeClass</a:t>
            </a:r>
            <a:endParaRPr lang="zh-CN" altLang="en-US" dirty="0"/>
          </a:p>
        </p:txBody>
      </p:sp>
      <p:pic>
        <p:nvPicPr>
          <p:cNvPr id="12" name="图片 11">
            <a:extLst>
              <a:ext uri="{FF2B5EF4-FFF2-40B4-BE49-F238E27FC236}">
                <a16:creationId xmlns:a16="http://schemas.microsoft.com/office/drawing/2014/main" id="{C843BC58-9A0B-124B-9F5A-B6B67A65511D}"/>
              </a:ext>
            </a:extLst>
          </p:cNvPr>
          <p:cNvPicPr>
            <a:picLocks noChangeAspect="1"/>
          </p:cNvPicPr>
          <p:nvPr/>
        </p:nvPicPr>
        <p:blipFill>
          <a:blip r:embed="rId4"/>
          <a:stretch>
            <a:fillRect/>
          </a:stretch>
        </p:blipFill>
        <p:spPr>
          <a:xfrm>
            <a:off x="827901" y="1736150"/>
            <a:ext cx="7151817" cy="1692850"/>
          </a:xfrm>
          <a:prstGeom prst="rect">
            <a:avLst/>
          </a:prstGeom>
        </p:spPr>
      </p:pic>
      <p:pic>
        <p:nvPicPr>
          <p:cNvPr id="13" name="图片 12">
            <a:extLst>
              <a:ext uri="{FF2B5EF4-FFF2-40B4-BE49-F238E27FC236}">
                <a16:creationId xmlns:a16="http://schemas.microsoft.com/office/drawing/2014/main" id="{B9FE4A36-B8E3-0E4D-9B3B-4B719C873C24}"/>
              </a:ext>
            </a:extLst>
          </p:cNvPr>
          <p:cNvPicPr>
            <a:picLocks noChangeAspect="1"/>
          </p:cNvPicPr>
          <p:nvPr/>
        </p:nvPicPr>
        <p:blipFill>
          <a:blip r:embed="rId5"/>
          <a:stretch>
            <a:fillRect/>
          </a:stretch>
        </p:blipFill>
        <p:spPr>
          <a:xfrm>
            <a:off x="827902" y="4302524"/>
            <a:ext cx="9798910" cy="1732701"/>
          </a:xfrm>
          <a:prstGeom prst="rect">
            <a:avLst/>
          </a:prstGeom>
        </p:spPr>
      </p:pic>
    </p:spTree>
    <p:extLst>
      <p:ext uri="{BB962C8B-B14F-4D97-AF65-F5344CB8AC3E}">
        <p14:creationId xmlns:p14="http://schemas.microsoft.com/office/powerpoint/2010/main" val="1025167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57AC767F-6743-9046-9D31-97B126E007E6}"/>
              </a:ext>
            </a:extLst>
          </p:cNvPr>
          <p:cNvSpPr>
            <a:spLocks noGrp="1"/>
          </p:cNvSpPr>
          <p:nvPr>
            <p:ph type="title"/>
          </p:nvPr>
        </p:nvSpPr>
        <p:spPr>
          <a:xfrm>
            <a:off x="599478" y="412763"/>
            <a:ext cx="10439400" cy="663925"/>
          </a:xfrm>
        </p:spPr>
        <p:txBody>
          <a:bodyPr>
            <a:normAutofit/>
          </a:bodyPr>
          <a:lstStyle/>
          <a:p>
            <a:r>
              <a:rPr kumimoji="1" lang="en-US" altLang="zh-CN" sz="2400" dirty="0"/>
              <a:t>Maven</a:t>
            </a:r>
            <a:r>
              <a:rPr kumimoji="1" lang="zh-CN" altLang="en-US" sz="2400" dirty="0"/>
              <a:t>配置</a:t>
            </a:r>
          </a:p>
        </p:txBody>
      </p:sp>
      <p:pic>
        <p:nvPicPr>
          <p:cNvPr id="14338" name="Picture 2">
            <a:extLst>
              <a:ext uri="{FF2B5EF4-FFF2-40B4-BE49-F238E27FC236}">
                <a16:creationId xmlns:a16="http://schemas.microsoft.com/office/drawing/2014/main" id="{2E008712-D247-074A-9377-CB23C10226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1033" y="1557069"/>
            <a:ext cx="5177065" cy="4505423"/>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a:extLst>
              <a:ext uri="{FF2B5EF4-FFF2-40B4-BE49-F238E27FC236}">
                <a16:creationId xmlns:a16="http://schemas.microsoft.com/office/drawing/2014/main" id="{3F16D530-D519-464D-AB8F-8C9B26169D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05833" y="1557069"/>
            <a:ext cx="4614416" cy="4510017"/>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3BFEE3CD-2784-C24B-8B08-B57D997732AD}"/>
              </a:ext>
            </a:extLst>
          </p:cNvPr>
          <p:cNvSpPr txBox="1"/>
          <p:nvPr/>
        </p:nvSpPr>
        <p:spPr>
          <a:xfrm>
            <a:off x="1135116" y="1076688"/>
            <a:ext cx="6454011" cy="338554"/>
          </a:xfrm>
          <a:prstGeom prst="rect">
            <a:avLst/>
          </a:prstGeom>
          <a:noFill/>
        </p:spPr>
        <p:txBody>
          <a:bodyPr wrap="none" rtlCol="0">
            <a:spAutoFit/>
          </a:bodyPr>
          <a:lstStyle/>
          <a:p>
            <a:r>
              <a:rPr kumimoji="1" lang="zh-CN" altLang="en-US" sz="1600" dirty="0"/>
              <a:t>引入</a:t>
            </a:r>
            <a:r>
              <a:rPr kumimoji="1" lang="en-US" altLang="zh-CN" sz="1600" dirty="0" err="1"/>
              <a:t>quarkus</a:t>
            </a:r>
            <a:r>
              <a:rPr kumimoji="1" lang="en-US" altLang="zh-CN" sz="1600" dirty="0"/>
              <a:t>-maven-plugin</a:t>
            </a:r>
            <a:r>
              <a:rPr kumimoji="1" lang="zh-CN" altLang="en-US" sz="1600" dirty="0"/>
              <a:t>，配置打包为</a:t>
            </a:r>
            <a:r>
              <a:rPr kumimoji="1" lang="en-US" altLang="zh-CN" sz="1600" dirty="0"/>
              <a:t>native</a:t>
            </a:r>
            <a:r>
              <a:rPr kumimoji="1" lang="zh-CN" altLang="en-US" sz="1600" dirty="0"/>
              <a:t>格式，并支持单元测试</a:t>
            </a:r>
          </a:p>
        </p:txBody>
      </p:sp>
    </p:spTree>
    <p:extLst>
      <p:ext uri="{BB962C8B-B14F-4D97-AF65-F5344CB8AC3E}">
        <p14:creationId xmlns:p14="http://schemas.microsoft.com/office/powerpoint/2010/main" val="124616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C520BC37-E024-AA4B-B05F-297C46BD6869}"/>
              </a:ext>
            </a:extLst>
          </p:cNvPr>
          <p:cNvSpPr txBox="1"/>
          <p:nvPr/>
        </p:nvSpPr>
        <p:spPr>
          <a:xfrm>
            <a:off x="1235034" y="1385464"/>
            <a:ext cx="9566315" cy="369332"/>
          </a:xfrm>
          <a:prstGeom prst="rect">
            <a:avLst/>
          </a:prstGeom>
          <a:noFill/>
        </p:spPr>
        <p:txBody>
          <a:bodyPr wrap="square" rtlCol="0">
            <a:spAutoFit/>
          </a:bodyPr>
          <a:lstStyle/>
          <a:p>
            <a:r>
              <a:rPr kumimoji="1" lang="zh-CN" altLang="en-US" dirty="0"/>
              <a:t>架构</a:t>
            </a:r>
            <a:r>
              <a:rPr kumimoji="1" lang="en-US" altLang="zh-CN" dirty="0"/>
              <a:t>	</a:t>
            </a:r>
            <a:r>
              <a:rPr kumimoji="1" lang="zh-CN" altLang="en-US" dirty="0"/>
              <a:t>     单体   </a:t>
            </a:r>
            <a:r>
              <a:rPr kumimoji="1" lang="en-US" altLang="zh-CN" dirty="0"/>
              <a:t>-&gt;</a:t>
            </a:r>
            <a:r>
              <a:rPr kumimoji="1" lang="zh-CN" altLang="en-US" dirty="0"/>
              <a:t>   微服务  </a:t>
            </a:r>
            <a:r>
              <a:rPr kumimoji="1" lang="en-US" altLang="zh-CN" dirty="0"/>
              <a:t>-&gt;</a:t>
            </a:r>
            <a:r>
              <a:rPr kumimoji="1" lang="zh-CN" altLang="en-US" dirty="0"/>
              <a:t>   微服务与云</a:t>
            </a:r>
            <a:r>
              <a:rPr kumimoji="1" lang="en-US" altLang="zh-CN" dirty="0"/>
              <a:t>	</a:t>
            </a:r>
            <a:r>
              <a:rPr kumimoji="1" lang="zh-CN" altLang="en-US" dirty="0"/>
              <a:t>函数计算、</a:t>
            </a:r>
            <a:r>
              <a:rPr kumimoji="1" lang="en-US" altLang="zh-CN" dirty="0"/>
              <a:t>Serverless</a:t>
            </a:r>
            <a:endParaRPr kumimoji="1" lang="zh-CN" altLang="en-US" dirty="0"/>
          </a:p>
        </p:txBody>
      </p:sp>
      <p:sp>
        <p:nvSpPr>
          <p:cNvPr id="9" name="文本框 8">
            <a:extLst>
              <a:ext uri="{FF2B5EF4-FFF2-40B4-BE49-F238E27FC236}">
                <a16:creationId xmlns:a16="http://schemas.microsoft.com/office/drawing/2014/main" id="{CC280E18-E8C5-2A49-B005-DC30D4CD6325}"/>
              </a:ext>
            </a:extLst>
          </p:cNvPr>
          <p:cNvSpPr txBox="1"/>
          <p:nvPr/>
        </p:nvSpPr>
        <p:spPr>
          <a:xfrm>
            <a:off x="1197429" y="1871338"/>
            <a:ext cx="9797142" cy="879472"/>
          </a:xfrm>
          <a:prstGeom prst="rect">
            <a:avLst/>
          </a:prstGeom>
          <a:noFill/>
        </p:spPr>
        <p:txBody>
          <a:bodyPr wrap="square" rtlCol="0">
            <a:spAutoFit/>
          </a:bodyPr>
          <a:lstStyle/>
          <a:p>
            <a:pPr>
              <a:lnSpc>
                <a:spcPct val="150000"/>
              </a:lnSpc>
            </a:pPr>
            <a:r>
              <a:rPr kumimoji="1" lang="en-US" altLang="zh-CN" dirty="0"/>
              <a:t>CI&amp;CD	</a:t>
            </a:r>
            <a:r>
              <a:rPr kumimoji="1" lang="zh-CN" altLang="en-US" dirty="0"/>
              <a:t>      </a:t>
            </a:r>
            <a:r>
              <a:rPr kumimoji="1" lang="en-US" altLang="zh-CN" dirty="0"/>
              <a:t>1.</a:t>
            </a:r>
            <a:r>
              <a:rPr kumimoji="1" lang="zh-CN" altLang="en-US" dirty="0"/>
              <a:t>交付</a:t>
            </a:r>
            <a:r>
              <a:rPr kumimoji="1" lang="en-US" altLang="zh-CN" dirty="0"/>
              <a:t>jar</a:t>
            </a:r>
            <a:r>
              <a:rPr kumimoji="1" lang="zh-CN" altLang="en-US" dirty="0"/>
              <a:t>，</a:t>
            </a:r>
            <a:r>
              <a:rPr kumimoji="1" lang="en-US" altLang="zh-CN" dirty="0"/>
              <a:t>war</a:t>
            </a:r>
            <a:r>
              <a:rPr kumimoji="1" lang="zh-CN" altLang="en-US" dirty="0"/>
              <a:t> </a:t>
            </a:r>
            <a:r>
              <a:rPr kumimoji="1" lang="en-US" altLang="zh-CN" dirty="0"/>
              <a:t>-&gt;</a:t>
            </a:r>
            <a:r>
              <a:rPr kumimoji="1" lang="zh-CN" altLang="en-US" dirty="0"/>
              <a:t> 安装环境（</a:t>
            </a:r>
            <a:r>
              <a:rPr kumimoji="1" lang="en-US" altLang="zh-CN" dirty="0" err="1"/>
              <a:t>JVM,Tomacat</a:t>
            </a:r>
            <a:r>
              <a:rPr kumimoji="1" lang="zh-CN" altLang="en-US" dirty="0"/>
              <a:t>）</a:t>
            </a:r>
            <a:r>
              <a:rPr kumimoji="1" lang="en-US" altLang="zh-CN" dirty="0"/>
              <a:t>-&gt;</a:t>
            </a:r>
            <a:r>
              <a:rPr kumimoji="1" lang="zh-CN" altLang="en-US" dirty="0"/>
              <a:t>启动  </a:t>
            </a:r>
            <a:r>
              <a:rPr lang="en" altLang="zh-CN" dirty="0">
                <a:solidFill>
                  <a:srgbClr val="FF0000"/>
                </a:solidFill>
              </a:rPr>
              <a:t>Write once, </a:t>
            </a:r>
            <a:r>
              <a:rPr lang="en-US" altLang="zh-CN" dirty="0">
                <a:solidFill>
                  <a:srgbClr val="FF0000"/>
                </a:solidFill>
              </a:rPr>
              <a:t>R</a:t>
            </a:r>
            <a:r>
              <a:rPr lang="en" altLang="zh-CN" dirty="0">
                <a:solidFill>
                  <a:srgbClr val="FF0000"/>
                </a:solidFill>
              </a:rPr>
              <a:t>un </a:t>
            </a:r>
            <a:r>
              <a:rPr kumimoji="1" lang="en" altLang="zh-CN" dirty="0">
                <a:solidFill>
                  <a:srgbClr val="FF0000"/>
                </a:solidFill>
              </a:rPr>
              <a:t>anywhere</a:t>
            </a:r>
            <a:endParaRPr kumimoji="1" lang="zh-CN" altLang="en-US" dirty="0">
              <a:solidFill>
                <a:srgbClr val="FF0000"/>
              </a:solidFill>
            </a:endParaRPr>
          </a:p>
          <a:p>
            <a:pPr>
              <a:lnSpc>
                <a:spcPct val="150000"/>
              </a:lnSpc>
            </a:pPr>
            <a:r>
              <a:rPr kumimoji="1" lang="en-US" altLang="zh-CN" dirty="0"/>
              <a:t>	</a:t>
            </a:r>
            <a:r>
              <a:rPr kumimoji="1" lang="zh-CN" altLang="en-US" dirty="0"/>
              <a:t>      </a:t>
            </a:r>
            <a:r>
              <a:rPr kumimoji="1" lang="en-US" altLang="zh-CN" dirty="0"/>
              <a:t>2.</a:t>
            </a:r>
            <a:r>
              <a:rPr kumimoji="1" lang="zh-CN" altLang="en-US" dirty="0"/>
              <a:t>交付镜像 </a:t>
            </a:r>
            <a:r>
              <a:rPr kumimoji="1" lang="en-US" altLang="zh-CN" dirty="0"/>
              <a:t>-&gt;Docker</a:t>
            </a:r>
            <a:r>
              <a:rPr kumimoji="1" lang="zh-CN" altLang="en-US" dirty="0"/>
              <a:t>，</a:t>
            </a:r>
            <a:r>
              <a:rPr kumimoji="1" lang="en-US" altLang="zh-CN" dirty="0"/>
              <a:t>K8s</a:t>
            </a:r>
            <a:r>
              <a:rPr kumimoji="1" lang="zh-CN" altLang="en-US" dirty="0"/>
              <a:t>，</a:t>
            </a:r>
            <a:r>
              <a:rPr kumimoji="1" lang="en-US" altLang="zh-CN" dirty="0"/>
              <a:t>OpenShift</a:t>
            </a:r>
            <a:r>
              <a:rPr kumimoji="1" lang="zh-CN" altLang="en-US" dirty="0"/>
              <a:t> </a:t>
            </a:r>
            <a:r>
              <a:rPr kumimoji="1" lang="en-US" altLang="zh-CN" dirty="0"/>
              <a:t>-&gt;</a:t>
            </a:r>
            <a:r>
              <a:rPr kumimoji="1" lang="zh-CN" altLang="en-US" dirty="0"/>
              <a:t>启动扩缩容  </a:t>
            </a:r>
            <a:r>
              <a:rPr kumimoji="1" lang="en" altLang="zh-CN" dirty="0">
                <a:solidFill>
                  <a:srgbClr val="FF0000"/>
                </a:solidFill>
              </a:rPr>
              <a:t>Build once</a:t>
            </a:r>
            <a:r>
              <a:rPr kumimoji="1" lang="zh-CN" altLang="en" dirty="0">
                <a:solidFill>
                  <a:srgbClr val="FF0000"/>
                </a:solidFill>
              </a:rPr>
              <a:t>，</a:t>
            </a:r>
            <a:r>
              <a:rPr kumimoji="1" lang="en" altLang="zh-CN" dirty="0">
                <a:solidFill>
                  <a:srgbClr val="FF0000"/>
                </a:solidFill>
              </a:rPr>
              <a:t>Run anywhere</a:t>
            </a:r>
            <a:endParaRPr lang="zh-CN" altLang="en-US" dirty="0">
              <a:solidFill>
                <a:srgbClr val="FF0000"/>
              </a:solidFill>
            </a:endParaRPr>
          </a:p>
        </p:txBody>
      </p:sp>
      <p:sp>
        <p:nvSpPr>
          <p:cNvPr id="10" name="文本框 9">
            <a:extLst>
              <a:ext uri="{FF2B5EF4-FFF2-40B4-BE49-F238E27FC236}">
                <a16:creationId xmlns:a16="http://schemas.microsoft.com/office/drawing/2014/main" id="{A4B60871-5386-7F44-A164-DBDB21251C98}"/>
              </a:ext>
            </a:extLst>
          </p:cNvPr>
          <p:cNvSpPr txBox="1"/>
          <p:nvPr/>
        </p:nvSpPr>
        <p:spPr>
          <a:xfrm>
            <a:off x="1235034" y="3546354"/>
            <a:ext cx="1338828" cy="369332"/>
          </a:xfrm>
          <a:prstGeom prst="rect">
            <a:avLst/>
          </a:prstGeom>
          <a:noFill/>
        </p:spPr>
        <p:txBody>
          <a:bodyPr wrap="none" rtlCol="0">
            <a:spAutoFit/>
          </a:bodyPr>
          <a:lstStyle/>
          <a:p>
            <a:r>
              <a:rPr kumimoji="1" lang="zh-CN" altLang="en-US" dirty="0"/>
              <a:t>问题与挑战</a:t>
            </a:r>
          </a:p>
        </p:txBody>
      </p:sp>
      <p:sp>
        <p:nvSpPr>
          <p:cNvPr id="11" name="文本框 10">
            <a:extLst>
              <a:ext uri="{FF2B5EF4-FFF2-40B4-BE49-F238E27FC236}">
                <a16:creationId xmlns:a16="http://schemas.microsoft.com/office/drawing/2014/main" id="{47255355-228B-164E-836B-9696AD49620F}"/>
              </a:ext>
            </a:extLst>
          </p:cNvPr>
          <p:cNvSpPr txBox="1"/>
          <p:nvPr/>
        </p:nvSpPr>
        <p:spPr>
          <a:xfrm>
            <a:off x="2475948" y="3917487"/>
            <a:ext cx="3528117" cy="1296573"/>
          </a:xfrm>
          <a:prstGeom prst="rect">
            <a:avLst/>
          </a:prstGeom>
          <a:noFill/>
        </p:spPr>
        <p:txBody>
          <a:bodyPr wrap="square" rtlCol="0">
            <a:spAutoFit/>
          </a:bodyPr>
          <a:lstStyle/>
          <a:p>
            <a:pPr>
              <a:lnSpc>
                <a:spcPct val="150000"/>
              </a:lnSpc>
            </a:pPr>
            <a:r>
              <a:rPr kumimoji="1" lang="en-US" altLang="zh-CN" dirty="0"/>
              <a:t>Java</a:t>
            </a:r>
            <a:r>
              <a:rPr kumimoji="1" lang="zh-CN" altLang="en-US" dirty="0"/>
              <a:t>跨平台性重复（</a:t>
            </a:r>
            <a:r>
              <a:rPr kumimoji="1" lang="en-US" altLang="zh-CN" dirty="0" err="1"/>
              <a:t>image&amp;jvm</a:t>
            </a:r>
            <a:r>
              <a:rPr kumimoji="1" lang="zh-CN" altLang="en-US" dirty="0"/>
              <a:t>）</a:t>
            </a:r>
            <a:endParaRPr kumimoji="1" lang="en-US" altLang="zh-CN" dirty="0"/>
          </a:p>
          <a:p>
            <a:pPr>
              <a:lnSpc>
                <a:spcPct val="150000"/>
              </a:lnSpc>
            </a:pPr>
            <a:r>
              <a:rPr lang="zh-CN" altLang="en-US" dirty="0"/>
              <a:t>应用启动慢</a:t>
            </a:r>
            <a:endParaRPr lang="en-US" altLang="zh-CN" dirty="0"/>
          </a:p>
          <a:p>
            <a:pPr>
              <a:lnSpc>
                <a:spcPct val="150000"/>
              </a:lnSpc>
            </a:pPr>
            <a:r>
              <a:rPr kumimoji="1" lang="zh-CN" altLang="en-US" dirty="0"/>
              <a:t>启动运行内存大</a:t>
            </a:r>
            <a:endParaRPr kumimoji="1" lang="en-US" altLang="zh-CN" dirty="0"/>
          </a:p>
        </p:txBody>
      </p:sp>
      <p:sp>
        <p:nvSpPr>
          <p:cNvPr id="19" name="矩形 18">
            <a:extLst>
              <a:ext uri="{FF2B5EF4-FFF2-40B4-BE49-F238E27FC236}">
                <a16:creationId xmlns:a16="http://schemas.microsoft.com/office/drawing/2014/main" id="{1BA64A6E-D8D9-6A49-B58E-CA7333B9ED97}"/>
              </a:ext>
            </a:extLst>
          </p:cNvPr>
          <p:cNvSpPr/>
          <p:nvPr/>
        </p:nvSpPr>
        <p:spPr>
          <a:xfrm>
            <a:off x="1235035" y="5592503"/>
            <a:ext cx="6373861" cy="369332"/>
          </a:xfrm>
          <a:prstGeom prst="rect">
            <a:avLst/>
          </a:prstGeom>
        </p:spPr>
        <p:txBody>
          <a:bodyPr wrap="none">
            <a:spAutoFit/>
          </a:bodyPr>
          <a:lstStyle/>
          <a:p>
            <a:r>
              <a:rPr kumimoji="1" lang="zh-CN" altLang="en-US" b="1" dirty="0"/>
              <a:t>在</a:t>
            </a:r>
            <a:r>
              <a:rPr kumimoji="1" lang="en-US" altLang="zh-CN" b="1" dirty="0"/>
              <a:t>java</a:t>
            </a:r>
            <a:r>
              <a:rPr kumimoji="1" lang="zh-CN" altLang="en-US" b="1" dirty="0"/>
              <a:t>原有优势和强大生态上，更快，更高，更小，更原生？</a:t>
            </a:r>
            <a:endParaRPr lang="zh-CN" altLang="en-US" dirty="0"/>
          </a:p>
        </p:txBody>
      </p:sp>
      <p:sp>
        <p:nvSpPr>
          <p:cNvPr id="12" name="标题 1">
            <a:extLst>
              <a:ext uri="{FF2B5EF4-FFF2-40B4-BE49-F238E27FC236}">
                <a16:creationId xmlns:a16="http://schemas.microsoft.com/office/drawing/2014/main" id="{CF71254C-9AD2-1D47-A544-6D84A66C8F25}"/>
              </a:ext>
            </a:extLst>
          </p:cNvPr>
          <p:cNvSpPr txBox="1">
            <a:spLocks/>
          </p:cNvSpPr>
          <p:nvPr/>
        </p:nvSpPr>
        <p:spPr>
          <a:xfrm>
            <a:off x="754380" y="590396"/>
            <a:ext cx="10439400" cy="6639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en-US" altLang="zh-CN" sz="2400" dirty="0" err="1"/>
              <a:t>Quarkus</a:t>
            </a:r>
            <a:r>
              <a:rPr kumimoji="1" lang="zh-CN" altLang="en-US" sz="2400" dirty="0"/>
              <a:t>背景</a:t>
            </a:r>
          </a:p>
        </p:txBody>
      </p:sp>
      <p:sp>
        <p:nvSpPr>
          <p:cNvPr id="2" name="文本框 1">
            <a:extLst>
              <a:ext uri="{FF2B5EF4-FFF2-40B4-BE49-F238E27FC236}">
                <a16:creationId xmlns:a16="http://schemas.microsoft.com/office/drawing/2014/main" id="{878D649F-90F3-694F-8770-CBBE7824F332}"/>
              </a:ext>
            </a:extLst>
          </p:cNvPr>
          <p:cNvSpPr txBox="1"/>
          <p:nvPr/>
        </p:nvSpPr>
        <p:spPr>
          <a:xfrm>
            <a:off x="6346965" y="3915686"/>
            <a:ext cx="3877985" cy="1296573"/>
          </a:xfrm>
          <a:prstGeom prst="rect">
            <a:avLst/>
          </a:prstGeom>
          <a:noFill/>
        </p:spPr>
        <p:txBody>
          <a:bodyPr wrap="none" rtlCol="0">
            <a:spAutoFit/>
          </a:bodyPr>
          <a:lstStyle/>
          <a:p>
            <a:pPr>
              <a:lnSpc>
                <a:spcPct val="150000"/>
              </a:lnSpc>
            </a:pPr>
            <a:r>
              <a:rPr kumimoji="1" lang="en-US" altLang="zh-CN" dirty="0"/>
              <a:t>jar</a:t>
            </a:r>
            <a:r>
              <a:rPr kumimoji="1" lang="zh-CN" altLang="en-US" dirty="0"/>
              <a:t>包大，镜像大，空间占用大</a:t>
            </a:r>
          </a:p>
          <a:p>
            <a:pPr>
              <a:lnSpc>
                <a:spcPct val="150000"/>
              </a:lnSpc>
            </a:pPr>
            <a:r>
              <a:rPr kumimoji="1" lang="zh-CN" altLang="en-US" dirty="0"/>
              <a:t>镜像构建必须依赖虚拟机和标准类库</a:t>
            </a:r>
            <a:endParaRPr kumimoji="1" lang="en-US" altLang="zh-CN" dirty="0"/>
          </a:p>
          <a:p>
            <a:pPr>
              <a:lnSpc>
                <a:spcPct val="150000"/>
              </a:lnSpc>
            </a:pPr>
            <a:r>
              <a:rPr kumimoji="1" lang="zh-CN" altLang="en-US" dirty="0"/>
              <a:t>兼容云原生</a:t>
            </a:r>
          </a:p>
        </p:txBody>
      </p:sp>
      <p:sp>
        <p:nvSpPr>
          <p:cNvPr id="3" name="文本框 2">
            <a:extLst>
              <a:ext uri="{FF2B5EF4-FFF2-40B4-BE49-F238E27FC236}">
                <a16:creationId xmlns:a16="http://schemas.microsoft.com/office/drawing/2014/main" id="{EE25628C-5DF2-D045-B7CF-59E54097F573}"/>
              </a:ext>
            </a:extLst>
          </p:cNvPr>
          <p:cNvSpPr txBox="1"/>
          <p:nvPr/>
        </p:nvSpPr>
        <p:spPr>
          <a:xfrm>
            <a:off x="1197429" y="2894413"/>
            <a:ext cx="3549370" cy="369332"/>
          </a:xfrm>
          <a:prstGeom prst="rect">
            <a:avLst/>
          </a:prstGeom>
          <a:noFill/>
        </p:spPr>
        <p:txBody>
          <a:bodyPr wrap="none" rtlCol="0">
            <a:spAutoFit/>
          </a:bodyPr>
          <a:lstStyle/>
          <a:p>
            <a:r>
              <a:rPr kumimoji="1" lang="zh-CN" altLang="en-US" dirty="0"/>
              <a:t>其他        虚拟机、类库、</a:t>
            </a:r>
            <a:r>
              <a:rPr kumimoji="1" lang="en-US" altLang="zh-CN" dirty="0"/>
              <a:t>DevOps</a:t>
            </a:r>
            <a:endParaRPr kumimoji="1" lang="zh-CN" altLang="en-US" dirty="0"/>
          </a:p>
        </p:txBody>
      </p:sp>
    </p:spTree>
    <p:extLst>
      <p:ext uri="{BB962C8B-B14F-4D97-AF65-F5344CB8AC3E}">
        <p14:creationId xmlns:p14="http://schemas.microsoft.com/office/powerpoint/2010/main" val="9441400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ABB47F16-83CF-014A-9784-38610607C18D}"/>
              </a:ext>
            </a:extLst>
          </p:cNvPr>
          <p:cNvSpPr txBox="1">
            <a:spLocks/>
          </p:cNvSpPr>
          <p:nvPr/>
        </p:nvSpPr>
        <p:spPr>
          <a:xfrm>
            <a:off x="599478" y="412763"/>
            <a:ext cx="10439400" cy="6639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altLang="zh-CN" sz="2400" dirty="0"/>
              <a:t>@</a:t>
            </a:r>
            <a:r>
              <a:rPr lang="en" altLang="zh-CN" sz="2400" dirty="0" err="1"/>
              <a:t>QuarkusMain</a:t>
            </a:r>
            <a:r>
              <a:rPr lang="zh-CN" altLang="en-US" sz="2400" dirty="0"/>
              <a:t> 启动与停止</a:t>
            </a:r>
            <a:endParaRPr kumimoji="1" lang="zh-CN" altLang="en-US" sz="2400" dirty="0"/>
          </a:p>
        </p:txBody>
      </p:sp>
      <p:sp>
        <p:nvSpPr>
          <p:cNvPr id="6" name="文本框 5">
            <a:extLst>
              <a:ext uri="{FF2B5EF4-FFF2-40B4-BE49-F238E27FC236}">
                <a16:creationId xmlns:a16="http://schemas.microsoft.com/office/drawing/2014/main" id="{8C6D84B1-8426-1B45-9D48-65C5CF50FC28}"/>
              </a:ext>
            </a:extLst>
          </p:cNvPr>
          <p:cNvSpPr txBox="1"/>
          <p:nvPr/>
        </p:nvSpPr>
        <p:spPr>
          <a:xfrm>
            <a:off x="1083684" y="1239688"/>
            <a:ext cx="5373802" cy="2537105"/>
          </a:xfrm>
          <a:prstGeom prst="rect">
            <a:avLst/>
          </a:prstGeom>
          <a:noFill/>
        </p:spPr>
        <p:txBody>
          <a:bodyPr wrap="square" rtlCol="0">
            <a:spAutoFit/>
          </a:bodyPr>
          <a:lstStyle/>
          <a:p>
            <a:pPr>
              <a:lnSpc>
                <a:spcPts val="2060"/>
              </a:lnSpc>
            </a:pPr>
            <a:r>
              <a:rPr kumimoji="1" lang="zh-CN" altLang="en-US" sz="1600" dirty="0"/>
              <a:t>启动</a:t>
            </a:r>
          </a:p>
          <a:p>
            <a:pPr>
              <a:lnSpc>
                <a:spcPts val="2060"/>
              </a:lnSpc>
            </a:pPr>
            <a:r>
              <a:rPr lang="zh-CN" altLang="en-US" dirty="0"/>
              <a:t>       </a:t>
            </a:r>
            <a:r>
              <a:rPr lang="en" altLang="zh-CN" sz="1400" dirty="0"/>
              <a:t>@</a:t>
            </a:r>
            <a:r>
              <a:rPr lang="en" altLang="zh-CN" sz="1400" dirty="0" err="1"/>
              <a:t>QuarkusMain</a:t>
            </a:r>
            <a:r>
              <a:rPr lang="zh-CN" altLang="en-US" sz="1400" dirty="0"/>
              <a:t> 标记主方法实现</a:t>
            </a:r>
            <a:r>
              <a:rPr lang="en-US" altLang="zh-CN" sz="1400" dirty="0"/>
              <a:t>run</a:t>
            </a:r>
            <a:r>
              <a:rPr lang="zh-CN" altLang="en-US" sz="1400" dirty="0"/>
              <a:t>方法</a:t>
            </a:r>
            <a:endParaRPr lang="en-US" altLang="zh-CN" sz="1400" dirty="0"/>
          </a:p>
          <a:p>
            <a:pPr>
              <a:lnSpc>
                <a:spcPts val="2060"/>
              </a:lnSpc>
            </a:pPr>
            <a:r>
              <a:rPr kumimoji="1" lang="zh-CN" altLang="en-US" sz="1400" dirty="0"/>
              <a:t>         实现</a:t>
            </a:r>
            <a:r>
              <a:rPr lang="en" altLang="zh-CN" sz="1400" dirty="0" err="1"/>
              <a:t>QuarkusApplication</a:t>
            </a:r>
            <a:r>
              <a:rPr lang="zh-CN" altLang="en-US" sz="1400" dirty="0"/>
              <a:t>接口</a:t>
            </a:r>
            <a:endParaRPr lang="en-US" altLang="zh-CN" sz="1400" dirty="0"/>
          </a:p>
          <a:p>
            <a:pPr>
              <a:lnSpc>
                <a:spcPts val="2060"/>
              </a:lnSpc>
            </a:pPr>
            <a:r>
              <a:rPr lang="zh-CN" altLang="en-US" sz="1600" dirty="0"/>
              <a:t>停止</a:t>
            </a:r>
            <a:endParaRPr lang="en-US" altLang="zh-CN" sz="1600" dirty="0"/>
          </a:p>
          <a:p>
            <a:pPr>
              <a:lnSpc>
                <a:spcPts val="2060"/>
              </a:lnSpc>
            </a:pPr>
            <a:r>
              <a:rPr lang="zh-CN" altLang="en-US" sz="1400" dirty="0"/>
              <a:t>          </a:t>
            </a:r>
            <a:r>
              <a:rPr lang="en" altLang="zh-CN" sz="1400" dirty="0" err="1"/>
              <a:t>quarkus.shutdown.timeout</a:t>
            </a:r>
            <a:r>
              <a:rPr lang="en" altLang="zh-CN" sz="1400" dirty="0"/>
              <a:t> </a:t>
            </a:r>
            <a:r>
              <a:rPr lang="zh-CN" altLang="en" sz="1400" dirty="0"/>
              <a:t>配置</a:t>
            </a:r>
            <a:r>
              <a:rPr lang="zh-CN" altLang="en-US" sz="1400" dirty="0"/>
              <a:t>等待请求完成或者直到超时</a:t>
            </a:r>
            <a:endParaRPr lang="en-US" altLang="zh-CN" sz="1400" dirty="0"/>
          </a:p>
          <a:p>
            <a:pPr>
              <a:lnSpc>
                <a:spcPts val="2060"/>
              </a:lnSpc>
            </a:pPr>
            <a:r>
              <a:rPr lang="zh-CN" altLang="en-US" sz="1600" dirty="0"/>
              <a:t>运行模式</a:t>
            </a:r>
            <a:endParaRPr lang="en-US" altLang="zh-CN" sz="1600" dirty="0"/>
          </a:p>
          <a:p>
            <a:pPr lvl="1">
              <a:lnSpc>
                <a:spcPts val="2060"/>
              </a:lnSpc>
            </a:pPr>
            <a:r>
              <a:rPr lang="en-US" altLang="zh-CN" sz="1400" dirty="0"/>
              <a:t>p</a:t>
            </a:r>
            <a:r>
              <a:rPr lang="en" altLang="zh-CN" sz="1400" dirty="0" err="1"/>
              <a:t>ord</a:t>
            </a:r>
            <a:r>
              <a:rPr lang="zh-CN" altLang="en-US" sz="1400" dirty="0"/>
              <a:t>、</a:t>
            </a:r>
            <a:r>
              <a:rPr lang="en-US" altLang="zh-CN" sz="1400" dirty="0"/>
              <a:t>dev</a:t>
            </a:r>
            <a:r>
              <a:rPr lang="zh-CN" altLang="en-US" sz="1400" dirty="0"/>
              <a:t>、</a:t>
            </a:r>
            <a:r>
              <a:rPr lang="en-US" altLang="zh-CN" sz="1400" dirty="0"/>
              <a:t>test</a:t>
            </a:r>
            <a:r>
              <a:rPr lang="zh-CN" altLang="en-US" sz="1400" dirty="0"/>
              <a:t> </a:t>
            </a:r>
            <a:endParaRPr lang="en-US" altLang="zh-CN" sz="1400" dirty="0"/>
          </a:p>
          <a:p>
            <a:pPr lvl="1">
              <a:lnSpc>
                <a:spcPts val="2060"/>
              </a:lnSpc>
            </a:pPr>
            <a:r>
              <a:rPr lang="en" altLang="zh-CN" sz="1400" dirty="0"/>
              <a:t>./</a:t>
            </a:r>
            <a:r>
              <a:rPr lang="en" altLang="zh-CN" sz="1400" dirty="0" err="1"/>
              <a:t>mvnw</a:t>
            </a:r>
            <a:r>
              <a:rPr lang="en" altLang="zh-CN" sz="1400" dirty="0"/>
              <a:t> compile </a:t>
            </a:r>
            <a:r>
              <a:rPr lang="en" altLang="zh-CN" sz="1400" dirty="0" err="1"/>
              <a:t>quarkus:dev</a:t>
            </a:r>
            <a:r>
              <a:rPr lang="en" altLang="zh-CN" sz="1400" dirty="0">
                <a:solidFill>
                  <a:srgbClr val="0D1C2C"/>
                </a:solidFill>
                <a:latin typeface="Open Sans" panose="020B0606030504020204" pitchFamily="34" charset="0"/>
              </a:rPr>
              <a:t> </a:t>
            </a:r>
            <a:r>
              <a:rPr lang="zh-CN" altLang="en-US" sz="1400" dirty="0">
                <a:solidFill>
                  <a:srgbClr val="0D1C2C"/>
                </a:solidFill>
                <a:latin typeface="Open Sans" panose="020B0606030504020204" pitchFamily="34" charset="0"/>
              </a:rPr>
              <a:t>运行应用</a:t>
            </a:r>
            <a:endParaRPr lang="en-US" altLang="zh-CN" sz="1400" dirty="0">
              <a:solidFill>
                <a:srgbClr val="0D1C2C"/>
              </a:solidFill>
              <a:latin typeface="Open Sans" panose="020B0606030504020204" pitchFamily="34" charset="0"/>
            </a:endParaRPr>
          </a:p>
          <a:p>
            <a:pPr lvl="1">
              <a:lnSpc>
                <a:spcPct val="150000"/>
              </a:lnSpc>
            </a:pPr>
            <a:endParaRPr lang="zh-CN" altLang="en-US" sz="1400" dirty="0"/>
          </a:p>
        </p:txBody>
      </p:sp>
      <p:pic>
        <p:nvPicPr>
          <p:cNvPr id="7" name="图片 6">
            <a:extLst>
              <a:ext uri="{FF2B5EF4-FFF2-40B4-BE49-F238E27FC236}">
                <a16:creationId xmlns:a16="http://schemas.microsoft.com/office/drawing/2014/main" id="{A702FAAE-5068-C942-ADCF-F5CE184FFDD9}"/>
              </a:ext>
            </a:extLst>
          </p:cNvPr>
          <p:cNvPicPr>
            <a:picLocks noChangeAspect="1"/>
          </p:cNvPicPr>
          <p:nvPr/>
        </p:nvPicPr>
        <p:blipFill>
          <a:blip r:embed="rId3"/>
          <a:stretch>
            <a:fillRect/>
          </a:stretch>
        </p:blipFill>
        <p:spPr>
          <a:xfrm>
            <a:off x="6260076" y="1245030"/>
            <a:ext cx="5088515" cy="2503760"/>
          </a:xfrm>
          <a:prstGeom prst="rect">
            <a:avLst/>
          </a:prstGeom>
        </p:spPr>
      </p:pic>
      <p:pic>
        <p:nvPicPr>
          <p:cNvPr id="8" name="图片 7">
            <a:extLst>
              <a:ext uri="{FF2B5EF4-FFF2-40B4-BE49-F238E27FC236}">
                <a16:creationId xmlns:a16="http://schemas.microsoft.com/office/drawing/2014/main" id="{16E84D9F-DD58-CA43-A53F-B5ACC88212EE}"/>
              </a:ext>
            </a:extLst>
          </p:cNvPr>
          <p:cNvPicPr>
            <a:picLocks noChangeAspect="1"/>
          </p:cNvPicPr>
          <p:nvPr/>
        </p:nvPicPr>
        <p:blipFill rotWithShape="1">
          <a:blip r:embed="rId4"/>
          <a:srcRect l="3355" r="4509"/>
          <a:stretch/>
        </p:blipFill>
        <p:spPr>
          <a:xfrm>
            <a:off x="8984790" y="2696659"/>
            <a:ext cx="2123526" cy="791366"/>
          </a:xfrm>
          <a:prstGeom prst="rect">
            <a:avLst/>
          </a:prstGeom>
        </p:spPr>
      </p:pic>
      <p:pic>
        <p:nvPicPr>
          <p:cNvPr id="10" name="图片 9">
            <a:extLst>
              <a:ext uri="{FF2B5EF4-FFF2-40B4-BE49-F238E27FC236}">
                <a16:creationId xmlns:a16="http://schemas.microsoft.com/office/drawing/2014/main" id="{F9CD5C46-25E1-7946-A3A6-87E1C9C75804}"/>
              </a:ext>
            </a:extLst>
          </p:cNvPr>
          <p:cNvPicPr>
            <a:picLocks noChangeAspect="1"/>
          </p:cNvPicPr>
          <p:nvPr/>
        </p:nvPicPr>
        <p:blipFill>
          <a:blip r:embed="rId5"/>
          <a:stretch>
            <a:fillRect/>
          </a:stretch>
        </p:blipFill>
        <p:spPr>
          <a:xfrm>
            <a:off x="4809113" y="2696659"/>
            <a:ext cx="1363085" cy="1052131"/>
          </a:xfrm>
          <a:prstGeom prst="rect">
            <a:avLst/>
          </a:prstGeom>
        </p:spPr>
      </p:pic>
      <p:pic>
        <p:nvPicPr>
          <p:cNvPr id="14" name="图片 13">
            <a:extLst>
              <a:ext uri="{FF2B5EF4-FFF2-40B4-BE49-F238E27FC236}">
                <a16:creationId xmlns:a16="http://schemas.microsoft.com/office/drawing/2014/main" id="{A7D3A2FB-B644-614E-9C1B-79E65D20E375}"/>
              </a:ext>
            </a:extLst>
          </p:cNvPr>
          <p:cNvPicPr>
            <a:picLocks noChangeAspect="1"/>
          </p:cNvPicPr>
          <p:nvPr/>
        </p:nvPicPr>
        <p:blipFill>
          <a:blip r:embed="rId6"/>
          <a:stretch>
            <a:fillRect/>
          </a:stretch>
        </p:blipFill>
        <p:spPr>
          <a:xfrm>
            <a:off x="6260076" y="4027711"/>
            <a:ext cx="5088515" cy="1828541"/>
          </a:xfrm>
          <a:prstGeom prst="rect">
            <a:avLst/>
          </a:prstGeom>
        </p:spPr>
      </p:pic>
      <p:sp>
        <p:nvSpPr>
          <p:cNvPr id="16" name="文本框 15">
            <a:extLst>
              <a:ext uri="{FF2B5EF4-FFF2-40B4-BE49-F238E27FC236}">
                <a16:creationId xmlns:a16="http://schemas.microsoft.com/office/drawing/2014/main" id="{BAF93003-2327-6A4D-AE1E-F8678546AFF3}"/>
              </a:ext>
            </a:extLst>
          </p:cNvPr>
          <p:cNvSpPr txBox="1"/>
          <p:nvPr/>
        </p:nvSpPr>
        <p:spPr>
          <a:xfrm>
            <a:off x="991682" y="4086161"/>
            <a:ext cx="4652373" cy="1762983"/>
          </a:xfrm>
          <a:prstGeom prst="rect">
            <a:avLst/>
          </a:prstGeom>
          <a:noFill/>
        </p:spPr>
        <p:txBody>
          <a:bodyPr wrap="square" rtlCol="0">
            <a:spAutoFit/>
          </a:bodyPr>
          <a:lstStyle/>
          <a:p>
            <a:pPr>
              <a:lnSpc>
                <a:spcPct val="150000"/>
              </a:lnSpc>
            </a:pPr>
            <a:r>
              <a:rPr lang="zh-CN" altLang="en-US" sz="1600" dirty="0"/>
              <a:t>配置</a:t>
            </a:r>
            <a:endParaRPr lang="en" altLang="zh-CN" sz="1600" dirty="0"/>
          </a:p>
          <a:p>
            <a:pPr lvl="1">
              <a:lnSpc>
                <a:spcPct val="150000"/>
              </a:lnSpc>
            </a:pPr>
            <a:r>
              <a:rPr lang="en" altLang="zh-CN" sz="1400" dirty="0"/>
              <a:t>%{profile}.</a:t>
            </a:r>
            <a:r>
              <a:rPr lang="en" altLang="zh-CN" sz="1400" dirty="0" err="1"/>
              <a:t>config.key</a:t>
            </a:r>
            <a:r>
              <a:rPr lang="en" altLang="zh-CN" sz="1400" dirty="0"/>
              <a:t>=value</a:t>
            </a:r>
            <a:r>
              <a:rPr lang="zh-CN" altLang="en" sz="1400" dirty="0"/>
              <a:t>的</a:t>
            </a:r>
            <a:r>
              <a:rPr lang="zh-CN" altLang="en-US" sz="1400" dirty="0"/>
              <a:t>方式区分运行模式</a:t>
            </a:r>
            <a:endParaRPr lang="en-US" altLang="zh-CN" sz="1400" dirty="0"/>
          </a:p>
          <a:p>
            <a:pPr lvl="1">
              <a:lnSpc>
                <a:spcPct val="150000"/>
              </a:lnSpc>
            </a:pPr>
            <a:r>
              <a:rPr lang="zh-CN" altLang="en" sz="1400" dirty="0"/>
              <a:t>配置</a:t>
            </a:r>
            <a:r>
              <a:rPr lang="zh-CN" altLang="en-US" sz="1400" dirty="0"/>
              <a:t>文件默认为</a:t>
            </a:r>
            <a:r>
              <a:rPr lang="en-US" altLang="zh-CN" sz="1400" dirty="0"/>
              <a:t>properties</a:t>
            </a:r>
            <a:r>
              <a:rPr lang="zh-CN" altLang="en-US" sz="1400" dirty="0"/>
              <a:t>，也可以配置为</a:t>
            </a:r>
            <a:r>
              <a:rPr lang="en-US" altLang="zh-CN" sz="1400" dirty="0" err="1"/>
              <a:t>yml</a:t>
            </a:r>
            <a:endParaRPr lang="en" altLang="zh-CN" sz="1400" dirty="0"/>
          </a:p>
          <a:p>
            <a:pPr lvl="1">
              <a:lnSpc>
                <a:spcPct val="150000"/>
              </a:lnSpc>
            </a:pPr>
            <a:r>
              <a:rPr lang="en" altLang="zh-CN" sz="1400" dirty="0"/>
              <a:t>./</a:t>
            </a:r>
            <a:r>
              <a:rPr lang="en" altLang="zh-CN" sz="1400" dirty="0" err="1"/>
              <a:t>mvnw</a:t>
            </a:r>
            <a:r>
              <a:rPr lang="en" altLang="zh-CN" sz="1400" dirty="0"/>
              <a:t> package -</a:t>
            </a:r>
            <a:r>
              <a:rPr lang="en" altLang="zh-CN" sz="1400" dirty="0" err="1"/>
              <a:t>Pnative</a:t>
            </a:r>
            <a:r>
              <a:rPr lang="en" altLang="zh-CN" sz="1400" dirty="0"/>
              <a:t> -</a:t>
            </a:r>
            <a:r>
              <a:rPr lang="en" altLang="zh-CN" sz="1400" dirty="0" err="1"/>
              <a:t>Dquarkus.profile</a:t>
            </a:r>
            <a:r>
              <a:rPr lang="en" altLang="zh-CN" sz="1400" dirty="0"/>
              <a:t>=dev</a:t>
            </a:r>
            <a:endParaRPr kumimoji="1" lang="zh-CN" altLang="en-US" sz="1400" dirty="0"/>
          </a:p>
          <a:p>
            <a:pPr>
              <a:lnSpc>
                <a:spcPct val="150000"/>
              </a:lnSpc>
            </a:pPr>
            <a:endParaRPr kumimoji="1" lang="zh-CN" altLang="en-US" sz="1600" dirty="0"/>
          </a:p>
        </p:txBody>
      </p:sp>
    </p:spTree>
    <p:extLst>
      <p:ext uri="{BB962C8B-B14F-4D97-AF65-F5344CB8AC3E}">
        <p14:creationId xmlns:p14="http://schemas.microsoft.com/office/powerpoint/2010/main" val="16059597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615B6DA4-C07F-A24E-9717-B432B1718516}"/>
              </a:ext>
            </a:extLst>
          </p:cNvPr>
          <p:cNvSpPr txBox="1">
            <a:spLocks/>
          </p:cNvSpPr>
          <p:nvPr/>
        </p:nvSpPr>
        <p:spPr>
          <a:xfrm>
            <a:off x="599478" y="412763"/>
            <a:ext cx="10439400" cy="6639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altLang="zh-CN" sz="2400" dirty="0" err="1"/>
              <a:t>Quarku</a:t>
            </a:r>
            <a:r>
              <a:rPr lang="en-US" altLang="zh-CN" sz="2400" dirty="0"/>
              <a:t>s</a:t>
            </a:r>
            <a:r>
              <a:rPr lang="zh-CN" altLang="en-US" sz="2400" dirty="0"/>
              <a:t> </a:t>
            </a:r>
            <a:r>
              <a:rPr lang="en-US" altLang="zh-CN" sz="2400" dirty="0"/>
              <a:t>Restful</a:t>
            </a:r>
            <a:r>
              <a:rPr lang="zh-CN" altLang="en-US" sz="2400" dirty="0"/>
              <a:t> </a:t>
            </a:r>
            <a:r>
              <a:rPr lang="en-US" altLang="zh-CN" sz="2400" dirty="0"/>
              <a:t>API</a:t>
            </a:r>
            <a:endParaRPr kumimoji="1" lang="zh-CN" altLang="en-US" sz="2400" dirty="0"/>
          </a:p>
        </p:txBody>
      </p:sp>
      <p:sp>
        <p:nvSpPr>
          <p:cNvPr id="6" name="矩形 5">
            <a:extLst>
              <a:ext uri="{FF2B5EF4-FFF2-40B4-BE49-F238E27FC236}">
                <a16:creationId xmlns:a16="http://schemas.microsoft.com/office/drawing/2014/main" id="{3F975576-C5E8-304C-BFD4-5656EA07E412}"/>
              </a:ext>
            </a:extLst>
          </p:cNvPr>
          <p:cNvSpPr/>
          <p:nvPr/>
        </p:nvSpPr>
        <p:spPr>
          <a:xfrm>
            <a:off x="1040306" y="1103052"/>
            <a:ext cx="4778872" cy="4856138"/>
          </a:xfrm>
          <a:prstGeom prst="rect">
            <a:avLst/>
          </a:prstGeom>
        </p:spPr>
        <p:txBody>
          <a:bodyPr wrap="none">
            <a:spAutoFit/>
          </a:bodyPr>
          <a:lstStyle/>
          <a:p>
            <a:pPr>
              <a:lnSpc>
                <a:spcPct val="150000"/>
              </a:lnSpc>
            </a:pPr>
            <a:r>
              <a:rPr lang="en-US" altLang="zh-CN" sz="1600" b="1" dirty="0"/>
              <a:t>API</a:t>
            </a:r>
            <a:endParaRPr lang="en" altLang="zh-CN" sz="1600" b="1" dirty="0"/>
          </a:p>
          <a:p>
            <a:pPr lvl="1">
              <a:lnSpc>
                <a:spcPct val="150000"/>
              </a:lnSpc>
            </a:pPr>
            <a:r>
              <a:rPr lang="en" altLang="zh-CN" sz="1600" dirty="0"/>
              <a:t>JAX-RS</a:t>
            </a:r>
            <a:r>
              <a:rPr lang="zh-CN" altLang="en-US" sz="1600" dirty="0"/>
              <a:t>（</a:t>
            </a:r>
            <a:r>
              <a:rPr lang="en" altLang="zh-CN" sz="1600" dirty="0"/>
              <a:t> Java API for RESTful Web Services </a:t>
            </a:r>
            <a:r>
              <a:rPr lang="zh-CN" altLang="en-US" sz="1600" dirty="0"/>
              <a:t>）</a:t>
            </a:r>
            <a:endParaRPr lang="en-US" altLang="zh-CN" sz="1600" dirty="0"/>
          </a:p>
          <a:p>
            <a:pPr lvl="1">
              <a:lnSpc>
                <a:spcPct val="150000"/>
              </a:lnSpc>
            </a:pPr>
            <a:r>
              <a:rPr lang="en" altLang="zh-CN" sz="1600" dirty="0" err="1"/>
              <a:t>RESTEasy</a:t>
            </a:r>
            <a:r>
              <a:rPr lang="zh-CN" altLang="en-US" sz="1600" dirty="0"/>
              <a:t> 基于</a:t>
            </a:r>
            <a:r>
              <a:rPr lang="en-US" altLang="zh-CN" sz="1600" dirty="0"/>
              <a:t>JBoss</a:t>
            </a:r>
            <a:r>
              <a:rPr lang="zh-CN" altLang="en-US" sz="1600" dirty="0"/>
              <a:t>实现</a:t>
            </a:r>
            <a:r>
              <a:rPr lang="en" altLang="zh-CN" sz="1600" dirty="0"/>
              <a:t>JAX-RS</a:t>
            </a:r>
          </a:p>
          <a:p>
            <a:pPr>
              <a:lnSpc>
                <a:spcPct val="150000"/>
              </a:lnSpc>
            </a:pPr>
            <a:r>
              <a:rPr lang="zh-CN" altLang="en-US" sz="1600" b="1" dirty="0"/>
              <a:t>序列化</a:t>
            </a:r>
            <a:endParaRPr lang="en-US" altLang="zh-CN" sz="1600" b="1" dirty="0"/>
          </a:p>
          <a:p>
            <a:pPr lvl="1">
              <a:lnSpc>
                <a:spcPct val="150000"/>
              </a:lnSpc>
            </a:pPr>
            <a:r>
              <a:rPr lang="en" altLang="zh-CN" sz="1600" dirty="0"/>
              <a:t>JSON-B</a:t>
            </a:r>
            <a:r>
              <a:rPr lang="zh-CN" altLang="en-US" sz="1600" dirty="0"/>
              <a:t>（</a:t>
            </a:r>
            <a:r>
              <a:rPr lang="en" altLang="zh-CN" sz="1600" dirty="0"/>
              <a:t> </a:t>
            </a:r>
            <a:r>
              <a:rPr lang="en" altLang="zh-CN" sz="1600" dirty="0" err="1"/>
              <a:t>JavaEE</a:t>
            </a:r>
            <a:r>
              <a:rPr lang="zh-CN" altLang="en-US" sz="1600" dirty="0"/>
              <a:t>的</a:t>
            </a:r>
            <a:r>
              <a:rPr lang="en" altLang="zh-CN" sz="1600" dirty="0"/>
              <a:t>JSON API</a:t>
            </a:r>
            <a:r>
              <a:rPr lang="zh-CN" altLang="en-US" sz="1600" dirty="0"/>
              <a:t>规范）</a:t>
            </a:r>
            <a:endParaRPr lang="en" altLang="zh-CN" sz="1600" dirty="0"/>
          </a:p>
          <a:p>
            <a:pPr lvl="1">
              <a:lnSpc>
                <a:spcPct val="150000"/>
              </a:lnSpc>
            </a:pPr>
            <a:r>
              <a:rPr lang="en" altLang="zh-CN" sz="1600" dirty="0"/>
              <a:t>Jackson</a:t>
            </a:r>
          </a:p>
          <a:p>
            <a:pPr>
              <a:lnSpc>
                <a:spcPct val="150000"/>
              </a:lnSpc>
            </a:pPr>
            <a:r>
              <a:rPr lang="zh-CN" altLang="en-US" sz="1600" b="1" dirty="0"/>
              <a:t>其他</a:t>
            </a:r>
            <a:endParaRPr lang="en" altLang="zh-CN" sz="1600" b="1" dirty="0"/>
          </a:p>
          <a:p>
            <a:pPr lvl="1">
              <a:lnSpc>
                <a:spcPct val="150000"/>
              </a:lnSpc>
            </a:pPr>
            <a:r>
              <a:rPr lang="en" altLang="zh-CN" sz="1600" dirty="0"/>
              <a:t>HTTP filters and interceptors</a:t>
            </a:r>
          </a:p>
          <a:p>
            <a:pPr lvl="1">
              <a:lnSpc>
                <a:spcPct val="150000"/>
              </a:lnSpc>
            </a:pPr>
            <a:r>
              <a:rPr lang="en" altLang="zh-CN" sz="1600" dirty="0"/>
              <a:t>CORS filter</a:t>
            </a:r>
          </a:p>
          <a:p>
            <a:pPr lvl="1">
              <a:lnSpc>
                <a:spcPct val="150000"/>
              </a:lnSpc>
            </a:pPr>
            <a:r>
              <a:rPr lang="en" altLang="zh-CN" sz="1600" dirty="0" err="1"/>
              <a:t>GZip</a:t>
            </a:r>
            <a:r>
              <a:rPr lang="en" altLang="zh-CN" sz="1600" dirty="0"/>
              <a:t> Support</a:t>
            </a:r>
          </a:p>
          <a:p>
            <a:pPr lvl="1">
              <a:lnSpc>
                <a:spcPct val="150000"/>
              </a:lnSpc>
            </a:pPr>
            <a:r>
              <a:rPr lang="en" altLang="zh-CN" sz="1600" dirty="0"/>
              <a:t>Servlet</a:t>
            </a:r>
            <a:r>
              <a:rPr lang="zh-CN" altLang="en-US" sz="1600" dirty="0"/>
              <a:t> 兼容</a:t>
            </a:r>
            <a:endParaRPr lang="en" altLang="zh-CN" sz="1600" dirty="0"/>
          </a:p>
          <a:p>
            <a:pPr lvl="1">
              <a:lnSpc>
                <a:spcPct val="150000"/>
              </a:lnSpc>
            </a:pPr>
            <a:r>
              <a:rPr lang="en-US" altLang="zh-CN" sz="1600" dirty="0"/>
              <a:t>O</a:t>
            </a:r>
            <a:r>
              <a:rPr lang="en" altLang="zh-CN" sz="1600" dirty="0" err="1"/>
              <a:t>penAPI</a:t>
            </a:r>
            <a:r>
              <a:rPr lang="zh-CN" altLang="en-US" sz="1600" dirty="0"/>
              <a:t> </a:t>
            </a:r>
            <a:r>
              <a:rPr lang="en" altLang="zh-CN" sz="1600" dirty="0"/>
              <a:t>Support</a:t>
            </a:r>
          </a:p>
          <a:p>
            <a:pPr lvl="1">
              <a:lnSpc>
                <a:spcPct val="150000"/>
              </a:lnSpc>
            </a:pPr>
            <a:r>
              <a:rPr lang="en-US" altLang="zh-CN" sz="1600" dirty="0"/>
              <a:t>S</a:t>
            </a:r>
            <a:r>
              <a:rPr lang="en" altLang="zh-CN" sz="1600" dirty="0"/>
              <a:t>w</a:t>
            </a:r>
            <a:r>
              <a:rPr lang="en-US" altLang="zh-CN" sz="1600" dirty="0"/>
              <a:t>agger</a:t>
            </a:r>
            <a:r>
              <a:rPr lang="zh-CN" altLang="en-US" sz="1600" dirty="0"/>
              <a:t> </a:t>
            </a:r>
            <a:r>
              <a:rPr lang="en" altLang="zh-CN" sz="1600" dirty="0"/>
              <a:t>Support</a:t>
            </a:r>
            <a:endParaRPr lang="zh-CN" altLang="en-US" sz="1600" dirty="0"/>
          </a:p>
        </p:txBody>
      </p:sp>
      <p:sp>
        <p:nvSpPr>
          <p:cNvPr id="7" name="矩形 6">
            <a:extLst>
              <a:ext uri="{FF2B5EF4-FFF2-40B4-BE49-F238E27FC236}">
                <a16:creationId xmlns:a16="http://schemas.microsoft.com/office/drawing/2014/main" id="{A4D752DA-44C9-2F49-A9FC-E69FF615507C}"/>
              </a:ext>
            </a:extLst>
          </p:cNvPr>
          <p:cNvSpPr/>
          <p:nvPr/>
        </p:nvSpPr>
        <p:spPr>
          <a:xfrm>
            <a:off x="5819178" y="1103052"/>
            <a:ext cx="5357260" cy="3612784"/>
          </a:xfrm>
          <a:prstGeom prst="rect">
            <a:avLst/>
          </a:prstGeom>
        </p:spPr>
        <p:txBody>
          <a:bodyPr wrap="square">
            <a:spAutoFit/>
          </a:bodyPr>
          <a:lstStyle/>
          <a:p>
            <a:pPr>
              <a:lnSpc>
                <a:spcPct val="150000"/>
              </a:lnSpc>
            </a:pPr>
            <a:r>
              <a:rPr lang="en" altLang="zh-CN" sz="1400" dirty="0">
                <a:solidFill>
                  <a:srgbClr val="202122"/>
                </a:solidFill>
                <a:latin typeface="Arial" panose="020B0604020202020204" pitchFamily="34" charset="0"/>
              </a:rPr>
              <a:t>@Path</a:t>
            </a:r>
            <a:r>
              <a:rPr lang="zh-CN" altLang="en" sz="1400" dirty="0">
                <a:solidFill>
                  <a:srgbClr val="202122"/>
                </a:solidFill>
                <a:latin typeface="Arial" panose="020B0604020202020204" pitchFamily="34" charset="0"/>
              </a:rPr>
              <a:t>，</a:t>
            </a:r>
            <a:r>
              <a:rPr lang="zh-CN" altLang="en-US" sz="1400" dirty="0">
                <a:solidFill>
                  <a:srgbClr val="202122"/>
                </a:solidFill>
                <a:latin typeface="Arial" panose="020B0604020202020204" pitchFamily="34" charset="0"/>
              </a:rPr>
              <a:t>标注资源类或方法的相对路径</a:t>
            </a:r>
          </a:p>
          <a:p>
            <a:pPr>
              <a:lnSpc>
                <a:spcPct val="150000"/>
              </a:lnSpc>
            </a:pPr>
            <a:r>
              <a:rPr lang="en-US" altLang="zh-C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GET</a:t>
            </a:r>
            <a:r>
              <a:rPr lang="zh-CN" altLang="e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@PUT</a:t>
            </a:r>
            <a:r>
              <a:rPr lang="zh-CN" altLang="e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@POST</a:t>
            </a:r>
            <a:r>
              <a:rPr lang="zh-CN" altLang="e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@DELETE</a:t>
            </a:r>
            <a:r>
              <a:rPr lang="zh-CN" altLang="en" sz="1400" dirty="0">
                <a:solidFill>
                  <a:srgbClr val="202122"/>
                </a:solidFill>
                <a:latin typeface="Arial" panose="020B0604020202020204" pitchFamily="34" charset="0"/>
              </a:rPr>
              <a:t>，</a:t>
            </a:r>
            <a:r>
              <a:rPr lang="zh-CN" altLang="en-US" sz="1400" dirty="0">
                <a:solidFill>
                  <a:srgbClr val="202122"/>
                </a:solidFill>
                <a:latin typeface="Arial" panose="020B0604020202020204" pitchFamily="34" charset="0"/>
              </a:rPr>
              <a:t>标注方法是用的</a:t>
            </a:r>
            <a:r>
              <a:rPr lang="en" altLang="zh-CN" sz="1400" dirty="0">
                <a:solidFill>
                  <a:srgbClr val="202122"/>
                </a:solidFill>
                <a:latin typeface="Arial" panose="020B0604020202020204" pitchFamily="34" charset="0"/>
              </a:rPr>
              <a:t>HTTP</a:t>
            </a:r>
            <a:r>
              <a:rPr lang="zh-CN" altLang="en-US" sz="1400" dirty="0">
                <a:solidFill>
                  <a:srgbClr val="202122"/>
                </a:solidFill>
                <a:latin typeface="Arial" panose="020B0604020202020204" pitchFamily="34" charset="0"/>
              </a:rPr>
              <a:t>请求的类型</a:t>
            </a:r>
          </a:p>
          <a:p>
            <a:pPr>
              <a:lnSpc>
                <a:spcPct val="150000"/>
              </a:lnSpc>
            </a:pPr>
            <a:r>
              <a:rPr lang="en-US" altLang="zh-C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Produces</a:t>
            </a:r>
            <a:r>
              <a:rPr lang="zh-CN" altLang="en" sz="1400" dirty="0">
                <a:solidFill>
                  <a:srgbClr val="202122"/>
                </a:solidFill>
                <a:latin typeface="Arial" panose="020B0604020202020204" pitchFamily="34" charset="0"/>
              </a:rPr>
              <a:t>，</a:t>
            </a:r>
            <a:r>
              <a:rPr lang="zh-CN" altLang="en-US" sz="1400" dirty="0">
                <a:solidFill>
                  <a:srgbClr val="202122"/>
                </a:solidFill>
                <a:latin typeface="Arial" panose="020B0604020202020204" pitchFamily="34" charset="0"/>
              </a:rPr>
              <a:t>标注返回的</a:t>
            </a:r>
            <a:r>
              <a:rPr lang="en" altLang="zh-CN" sz="1400" dirty="0">
                <a:solidFill>
                  <a:srgbClr val="202122"/>
                </a:solidFill>
                <a:latin typeface="Arial" panose="020B0604020202020204" pitchFamily="34" charset="0"/>
              </a:rPr>
              <a:t>MIME</a:t>
            </a:r>
            <a:r>
              <a:rPr lang="zh-CN" altLang="en-US" sz="1400" dirty="0">
                <a:solidFill>
                  <a:srgbClr val="202122"/>
                </a:solidFill>
                <a:latin typeface="Arial" panose="020B0604020202020204" pitchFamily="34" charset="0"/>
              </a:rPr>
              <a:t>媒体类型</a:t>
            </a:r>
          </a:p>
          <a:p>
            <a:pPr>
              <a:lnSpc>
                <a:spcPct val="150000"/>
              </a:lnSpc>
            </a:pPr>
            <a:r>
              <a:rPr lang="en-US" altLang="zh-C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Consumes</a:t>
            </a:r>
            <a:r>
              <a:rPr lang="zh-CN" altLang="en" sz="1400" dirty="0">
                <a:solidFill>
                  <a:srgbClr val="202122"/>
                </a:solidFill>
                <a:latin typeface="Arial" panose="020B0604020202020204" pitchFamily="34" charset="0"/>
              </a:rPr>
              <a:t>，</a:t>
            </a:r>
            <a:r>
              <a:rPr lang="zh-CN" altLang="en-US" sz="1400" dirty="0">
                <a:solidFill>
                  <a:srgbClr val="202122"/>
                </a:solidFill>
                <a:latin typeface="Arial" panose="020B0604020202020204" pitchFamily="34" charset="0"/>
              </a:rPr>
              <a:t>标注可接受请求的</a:t>
            </a:r>
            <a:r>
              <a:rPr lang="en" altLang="zh-CN" sz="1400" dirty="0">
                <a:solidFill>
                  <a:srgbClr val="0645AD"/>
                </a:solidFill>
                <a:latin typeface="Arial" panose="020B0604020202020204" pitchFamily="34" charset="0"/>
                <a:hlinkClick r:id="rId3" tooltip="MIME"/>
              </a:rPr>
              <a:t>MIME</a:t>
            </a:r>
            <a:r>
              <a:rPr lang="zh-CN" altLang="en-US" sz="1400" dirty="0">
                <a:solidFill>
                  <a:srgbClr val="202122"/>
                </a:solidFill>
                <a:latin typeface="Arial" panose="020B0604020202020204" pitchFamily="34" charset="0"/>
              </a:rPr>
              <a:t>媒体类型</a:t>
            </a:r>
          </a:p>
          <a:p>
            <a:pPr>
              <a:lnSpc>
                <a:spcPct val="150000"/>
              </a:lnSpc>
            </a:pPr>
            <a:r>
              <a:rPr lang="en-US"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PathParam</a:t>
            </a:r>
            <a:r>
              <a:rPr lang="zh-CN" altLang="e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QueryParam</a:t>
            </a:r>
            <a:r>
              <a:rPr lang="zh-CN" altLang="e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HeaderParam</a:t>
            </a:r>
            <a:r>
              <a:rPr lang="zh-CN" altLang="e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CookieParam</a:t>
            </a:r>
            <a:r>
              <a:rPr lang="zh-CN" altLang="e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MatrixParam</a:t>
            </a:r>
            <a:r>
              <a:rPr lang="zh-CN" altLang="en" sz="1400" dirty="0">
                <a:solidFill>
                  <a:srgbClr val="202122"/>
                </a:solidFill>
                <a:latin typeface="Arial" panose="020B0604020202020204" pitchFamily="34" charset="0"/>
              </a:rPr>
              <a:t>，</a:t>
            </a:r>
            <a:r>
              <a:rPr lang="en"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FormParam</a:t>
            </a:r>
            <a:r>
              <a:rPr lang="en" altLang="zh-CN" sz="1400" dirty="0">
                <a:solidFill>
                  <a:srgbClr val="202122"/>
                </a:solidFill>
                <a:latin typeface="Arial" panose="020B0604020202020204" pitchFamily="34" charset="0"/>
              </a:rPr>
              <a:t>,</a:t>
            </a:r>
            <a:r>
              <a:rPr lang="zh-CN" altLang="en-US" sz="1400" dirty="0">
                <a:solidFill>
                  <a:srgbClr val="202122"/>
                </a:solidFill>
                <a:latin typeface="Arial" panose="020B0604020202020204" pitchFamily="34" charset="0"/>
              </a:rPr>
              <a:t>分别标注方法的参数来自于</a:t>
            </a:r>
            <a:r>
              <a:rPr lang="en" altLang="zh-CN" sz="1400" dirty="0">
                <a:solidFill>
                  <a:srgbClr val="202122"/>
                </a:solidFill>
                <a:latin typeface="Arial" panose="020B0604020202020204" pitchFamily="34" charset="0"/>
              </a:rPr>
              <a:t>HTTP</a:t>
            </a:r>
            <a:r>
              <a:rPr lang="zh-CN" altLang="en-US" sz="1400" dirty="0">
                <a:solidFill>
                  <a:srgbClr val="202122"/>
                </a:solidFill>
                <a:latin typeface="Arial" panose="020B0604020202020204" pitchFamily="34" charset="0"/>
              </a:rPr>
              <a:t>请求的不同位置，例如</a:t>
            </a:r>
            <a:r>
              <a:rPr lang="en-US"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PathParam</a:t>
            </a:r>
            <a:r>
              <a:rPr lang="zh-CN" altLang="en-US" sz="1400" dirty="0">
                <a:solidFill>
                  <a:srgbClr val="202122"/>
                </a:solidFill>
                <a:latin typeface="Arial" panose="020B0604020202020204" pitchFamily="34" charset="0"/>
              </a:rPr>
              <a:t>来自于</a:t>
            </a:r>
            <a:r>
              <a:rPr lang="en" altLang="zh-CN" sz="1400" dirty="0">
                <a:solidFill>
                  <a:srgbClr val="202122"/>
                </a:solidFill>
                <a:latin typeface="Arial" panose="020B0604020202020204" pitchFamily="34" charset="0"/>
              </a:rPr>
              <a:t>URL</a:t>
            </a:r>
            <a:r>
              <a:rPr lang="zh-CN" altLang="en-US" sz="1400" dirty="0">
                <a:solidFill>
                  <a:srgbClr val="202122"/>
                </a:solidFill>
                <a:latin typeface="Arial" panose="020B0604020202020204" pitchFamily="34" charset="0"/>
              </a:rPr>
              <a:t>的路径，</a:t>
            </a:r>
            <a:r>
              <a:rPr lang="en-US"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QueryParam</a:t>
            </a:r>
            <a:r>
              <a:rPr lang="zh-CN" altLang="en-US" sz="1400" dirty="0">
                <a:solidFill>
                  <a:srgbClr val="202122"/>
                </a:solidFill>
                <a:latin typeface="Arial" panose="020B0604020202020204" pitchFamily="34" charset="0"/>
              </a:rPr>
              <a:t>来自于</a:t>
            </a:r>
            <a:r>
              <a:rPr lang="en" altLang="zh-CN" sz="1400" dirty="0">
                <a:solidFill>
                  <a:srgbClr val="202122"/>
                </a:solidFill>
                <a:latin typeface="Arial" panose="020B0604020202020204" pitchFamily="34" charset="0"/>
              </a:rPr>
              <a:t>URL</a:t>
            </a:r>
            <a:r>
              <a:rPr lang="zh-CN" altLang="en-US" sz="1400" dirty="0">
                <a:solidFill>
                  <a:srgbClr val="202122"/>
                </a:solidFill>
                <a:latin typeface="Arial" panose="020B0604020202020204" pitchFamily="34" charset="0"/>
              </a:rPr>
              <a:t>的查询参数，</a:t>
            </a:r>
            <a:r>
              <a:rPr lang="en-US"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HeaderParam</a:t>
            </a:r>
            <a:r>
              <a:rPr lang="zh-CN" altLang="en-US" sz="1400" dirty="0">
                <a:solidFill>
                  <a:srgbClr val="202122"/>
                </a:solidFill>
                <a:latin typeface="Arial" panose="020B0604020202020204" pitchFamily="34" charset="0"/>
              </a:rPr>
              <a:t>来自于</a:t>
            </a:r>
            <a:r>
              <a:rPr lang="en" altLang="zh-CN" sz="1400" dirty="0">
                <a:solidFill>
                  <a:srgbClr val="202122"/>
                </a:solidFill>
                <a:latin typeface="Arial" panose="020B0604020202020204" pitchFamily="34" charset="0"/>
              </a:rPr>
              <a:t>HTTP</a:t>
            </a:r>
            <a:r>
              <a:rPr lang="zh-CN" altLang="en-US" sz="1400" dirty="0">
                <a:solidFill>
                  <a:srgbClr val="202122"/>
                </a:solidFill>
                <a:latin typeface="Arial" panose="020B0604020202020204" pitchFamily="34" charset="0"/>
              </a:rPr>
              <a:t>请求的头信息，</a:t>
            </a:r>
            <a:r>
              <a:rPr lang="en-US" altLang="zh-CN" sz="1400" dirty="0">
                <a:solidFill>
                  <a:srgbClr val="202122"/>
                </a:solidFill>
                <a:latin typeface="Arial" panose="020B0604020202020204" pitchFamily="34" charset="0"/>
              </a:rPr>
              <a:t>@</a:t>
            </a:r>
            <a:r>
              <a:rPr lang="en" altLang="zh-CN" sz="1400" dirty="0" err="1">
                <a:solidFill>
                  <a:srgbClr val="202122"/>
                </a:solidFill>
                <a:latin typeface="Arial" panose="020B0604020202020204" pitchFamily="34" charset="0"/>
              </a:rPr>
              <a:t>CookieParam</a:t>
            </a:r>
            <a:r>
              <a:rPr lang="zh-CN" altLang="en-US" sz="1400" dirty="0">
                <a:solidFill>
                  <a:srgbClr val="202122"/>
                </a:solidFill>
                <a:latin typeface="Arial" panose="020B0604020202020204" pitchFamily="34" charset="0"/>
              </a:rPr>
              <a:t>来自于</a:t>
            </a:r>
            <a:r>
              <a:rPr lang="en" altLang="zh-CN" sz="1400" dirty="0">
                <a:solidFill>
                  <a:srgbClr val="202122"/>
                </a:solidFill>
                <a:latin typeface="Arial" panose="020B0604020202020204" pitchFamily="34" charset="0"/>
              </a:rPr>
              <a:t>HTTP</a:t>
            </a:r>
            <a:r>
              <a:rPr lang="zh-CN" altLang="en-US" sz="1400" dirty="0">
                <a:solidFill>
                  <a:srgbClr val="202122"/>
                </a:solidFill>
                <a:latin typeface="Arial" panose="020B0604020202020204" pitchFamily="34" charset="0"/>
              </a:rPr>
              <a:t>请求的</a:t>
            </a:r>
            <a:r>
              <a:rPr lang="en" altLang="zh-CN" sz="1400" dirty="0">
                <a:solidFill>
                  <a:srgbClr val="202122"/>
                </a:solidFill>
                <a:latin typeface="Arial" panose="020B0604020202020204" pitchFamily="34" charset="0"/>
              </a:rPr>
              <a:t>Cookie</a:t>
            </a:r>
            <a:r>
              <a:rPr lang="zh-CN" altLang="en" sz="1400" dirty="0">
                <a:solidFill>
                  <a:srgbClr val="202122"/>
                </a:solidFill>
                <a:latin typeface="Arial" panose="020B0604020202020204" pitchFamily="34" charset="0"/>
              </a:rPr>
              <a:t>。</a:t>
            </a:r>
            <a:endParaRPr lang="zh-CN" altLang="en" sz="1400" b="0" i="0" dirty="0">
              <a:solidFill>
                <a:srgbClr val="202122"/>
              </a:solidFill>
              <a:effectLst/>
              <a:latin typeface="Arial" panose="020B0604020202020204" pitchFamily="34" charset="0"/>
            </a:endParaRPr>
          </a:p>
        </p:txBody>
      </p:sp>
    </p:spTree>
    <p:extLst>
      <p:ext uri="{BB962C8B-B14F-4D97-AF65-F5344CB8AC3E}">
        <p14:creationId xmlns:p14="http://schemas.microsoft.com/office/powerpoint/2010/main" val="30707763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08EFA86E-C87F-904D-BA18-56BBE5971E04}"/>
              </a:ext>
            </a:extLst>
          </p:cNvPr>
          <p:cNvSpPr txBox="1">
            <a:spLocks/>
          </p:cNvSpPr>
          <p:nvPr/>
        </p:nvSpPr>
        <p:spPr>
          <a:xfrm>
            <a:off x="599478" y="412763"/>
            <a:ext cx="10439400" cy="6639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altLang="zh-CN" sz="2400" dirty="0"/>
              <a:t>Metrics</a:t>
            </a:r>
            <a:r>
              <a:rPr lang="zh-CN" altLang="en-US" sz="2400" dirty="0"/>
              <a:t> </a:t>
            </a:r>
            <a:r>
              <a:rPr lang="en-US" altLang="zh-CN" sz="2400" dirty="0"/>
              <a:t>&amp;</a:t>
            </a:r>
            <a:r>
              <a:rPr lang="zh-CN" altLang="en-US" sz="2400" dirty="0"/>
              <a:t> </a:t>
            </a:r>
            <a:r>
              <a:rPr lang="en-US" altLang="zh-CN" sz="2400" dirty="0" err="1"/>
              <a:t>HealthCheck</a:t>
            </a:r>
            <a:r>
              <a:rPr lang="zh-CN" altLang="en-US" sz="2400" dirty="0"/>
              <a:t> </a:t>
            </a:r>
            <a:r>
              <a:rPr lang="en-US" altLang="zh-CN" sz="2400" dirty="0"/>
              <a:t>&amp;</a:t>
            </a:r>
            <a:r>
              <a:rPr lang="zh-CN" altLang="en-US" sz="2400" dirty="0"/>
              <a:t> </a:t>
            </a:r>
            <a:r>
              <a:rPr lang="en" altLang="zh-CN" sz="2400" dirty="0" err="1"/>
              <a:t>OpenTracing</a:t>
            </a:r>
            <a:endParaRPr lang="zh-CN" altLang="en-US" sz="2400" dirty="0"/>
          </a:p>
        </p:txBody>
      </p:sp>
      <p:sp>
        <p:nvSpPr>
          <p:cNvPr id="5" name="文本框 4">
            <a:extLst>
              <a:ext uri="{FF2B5EF4-FFF2-40B4-BE49-F238E27FC236}">
                <a16:creationId xmlns:a16="http://schemas.microsoft.com/office/drawing/2014/main" id="{5D314B7F-59E9-A44A-BB1D-EE356D6EA5B1}"/>
              </a:ext>
            </a:extLst>
          </p:cNvPr>
          <p:cNvSpPr txBox="1"/>
          <p:nvPr/>
        </p:nvSpPr>
        <p:spPr>
          <a:xfrm>
            <a:off x="1040522" y="1455061"/>
            <a:ext cx="2544905" cy="1712072"/>
          </a:xfrm>
          <a:prstGeom prst="rect">
            <a:avLst/>
          </a:prstGeom>
          <a:noFill/>
        </p:spPr>
        <p:txBody>
          <a:bodyPr wrap="square" rtlCol="0">
            <a:spAutoFit/>
          </a:bodyPr>
          <a:lstStyle/>
          <a:p>
            <a:pPr>
              <a:lnSpc>
                <a:spcPct val="150000"/>
              </a:lnSpc>
            </a:pPr>
            <a:r>
              <a:rPr kumimoji="1" lang="zh-CN" altLang="en-US" dirty="0"/>
              <a:t>支持健康检查</a:t>
            </a:r>
            <a:endParaRPr kumimoji="1" lang="en-US" altLang="zh-CN" dirty="0"/>
          </a:p>
          <a:p>
            <a:pPr>
              <a:lnSpc>
                <a:spcPct val="150000"/>
              </a:lnSpc>
            </a:pPr>
            <a:r>
              <a:rPr kumimoji="1" lang="zh-CN" altLang="en-US" dirty="0"/>
              <a:t>整合</a:t>
            </a:r>
            <a:r>
              <a:rPr lang="en" altLang="zh-CN" dirty="0"/>
              <a:t>Prometheus</a:t>
            </a:r>
          </a:p>
          <a:p>
            <a:pPr>
              <a:lnSpc>
                <a:spcPct val="150000"/>
              </a:lnSpc>
            </a:pPr>
            <a:r>
              <a:rPr kumimoji="1" lang="zh-CN" altLang="en" dirty="0"/>
              <a:t>支持</a:t>
            </a:r>
            <a:r>
              <a:rPr kumimoji="1" lang="zh-CN" altLang="en-US" dirty="0"/>
              <a:t>自定义指标</a:t>
            </a:r>
            <a:endParaRPr kumimoji="1" lang="en-US" altLang="zh-CN" dirty="0"/>
          </a:p>
          <a:p>
            <a:pPr>
              <a:lnSpc>
                <a:spcPct val="150000"/>
              </a:lnSpc>
            </a:pPr>
            <a:r>
              <a:rPr kumimoji="1" lang="zh-CN" altLang="en-US" dirty="0"/>
              <a:t>支持</a:t>
            </a:r>
            <a:r>
              <a:rPr lang="en" altLang="zh-CN" dirty="0"/>
              <a:t>jaeger</a:t>
            </a:r>
            <a:r>
              <a:rPr lang="zh-CN" altLang="en-US" dirty="0"/>
              <a:t>链路追踪</a:t>
            </a:r>
            <a:endParaRPr kumimoji="1" lang="zh-CN" altLang="en-US" dirty="0"/>
          </a:p>
        </p:txBody>
      </p:sp>
      <p:pic>
        <p:nvPicPr>
          <p:cNvPr id="6" name="图片 5">
            <a:extLst>
              <a:ext uri="{FF2B5EF4-FFF2-40B4-BE49-F238E27FC236}">
                <a16:creationId xmlns:a16="http://schemas.microsoft.com/office/drawing/2014/main" id="{D29714F6-53BE-964E-8F62-F8311B2DD3EC}"/>
              </a:ext>
            </a:extLst>
          </p:cNvPr>
          <p:cNvPicPr>
            <a:picLocks noChangeAspect="1"/>
          </p:cNvPicPr>
          <p:nvPr/>
        </p:nvPicPr>
        <p:blipFill>
          <a:blip r:embed="rId2"/>
          <a:stretch>
            <a:fillRect/>
          </a:stretch>
        </p:blipFill>
        <p:spPr>
          <a:xfrm>
            <a:off x="7680536" y="1650328"/>
            <a:ext cx="3284127" cy="4051409"/>
          </a:xfrm>
          <a:prstGeom prst="rect">
            <a:avLst/>
          </a:prstGeom>
        </p:spPr>
      </p:pic>
      <p:pic>
        <p:nvPicPr>
          <p:cNvPr id="7" name="图片 6">
            <a:extLst>
              <a:ext uri="{FF2B5EF4-FFF2-40B4-BE49-F238E27FC236}">
                <a16:creationId xmlns:a16="http://schemas.microsoft.com/office/drawing/2014/main" id="{939210B9-68C2-BB45-AE4E-DC2D4A0C621D}"/>
              </a:ext>
            </a:extLst>
          </p:cNvPr>
          <p:cNvPicPr>
            <a:picLocks noChangeAspect="1"/>
          </p:cNvPicPr>
          <p:nvPr/>
        </p:nvPicPr>
        <p:blipFill>
          <a:blip r:embed="rId3"/>
          <a:stretch>
            <a:fillRect/>
          </a:stretch>
        </p:blipFill>
        <p:spPr>
          <a:xfrm>
            <a:off x="3322668" y="1650328"/>
            <a:ext cx="4259530" cy="2040540"/>
          </a:xfrm>
          <a:prstGeom prst="rect">
            <a:avLst/>
          </a:prstGeom>
        </p:spPr>
      </p:pic>
      <p:pic>
        <p:nvPicPr>
          <p:cNvPr id="9" name="图片 8">
            <a:extLst>
              <a:ext uri="{FF2B5EF4-FFF2-40B4-BE49-F238E27FC236}">
                <a16:creationId xmlns:a16="http://schemas.microsoft.com/office/drawing/2014/main" id="{DDD2EEFD-B0E2-324D-8CFE-521410899F4A}"/>
              </a:ext>
            </a:extLst>
          </p:cNvPr>
          <p:cNvPicPr>
            <a:picLocks noChangeAspect="1"/>
          </p:cNvPicPr>
          <p:nvPr/>
        </p:nvPicPr>
        <p:blipFill>
          <a:blip r:embed="rId4"/>
          <a:stretch>
            <a:fillRect/>
          </a:stretch>
        </p:blipFill>
        <p:spPr>
          <a:xfrm>
            <a:off x="3322669" y="3862965"/>
            <a:ext cx="4259530" cy="1838772"/>
          </a:xfrm>
          <a:prstGeom prst="rect">
            <a:avLst/>
          </a:prstGeom>
        </p:spPr>
      </p:pic>
    </p:spTree>
    <p:extLst>
      <p:ext uri="{BB962C8B-B14F-4D97-AF65-F5344CB8AC3E}">
        <p14:creationId xmlns:p14="http://schemas.microsoft.com/office/powerpoint/2010/main" val="36440333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4D171D97-F1B1-AD4B-9866-853F08CEA11E}"/>
              </a:ext>
            </a:extLst>
          </p:cNvPr>
          <p:cNvSpPr>
            <a:spLocks noGrp="1"/>
          </p:cNvSpPr>
          <p:nvPr>
            <p:ph type="title"/>
          </p:nvPr>
        </p:nvSpPr>
        <p:spPr>
          <a:xfrm>
            <a:off x="599478" y="412763"/>
            <a:ext cx="10439400" cy="663925"/>
          </a:xfrm>
        </p:spPr>
        <p:txBody>
          <a:bodyPr>
            <a:normAutofit/>
          </a:bodyPr>
          <a:lstStyle/>
          <a:p>
            <a:r>
              <a:rPr lang="zh-CN" altLang="en-US" sz="2400" dirty="0"/>
              <a:t>项目结构</a:t>
            </a:r>
            <a:endParaRPr kumimoji="1" lang="zh-CN" altLang="en-US" sz="2400" dirty="0"/>
          </a:p>
        </p:txBody>
      </p:sp>
      <p:pic>
        <p:nvPicPr>
          <p:cNvPr id="10245" name="Picture 5" descr="image">
            <a:extLst>
              <a:ext uri="{FF2B5EF4-FFF2-40B4-BE49-F238E27FC236}">
                <a16:creationId xmlns:a16="http://schemas.microsoft.com/office/drawing/2014/main" id="{567824C3-ADBE-3D42-9CAC-9F08DAF51A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1172" y="2139777"/>
            <a:ext cx="3959822" cy="3008518"/>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56457600-4D7A-4F4C-827C-287F011B0906}"/>
              </a:ext>
            </a:extLst>
          </p:cNvPr>
          <p:cNvSpPr/>
          <p:nvPr/>
        </p:nvSpPr>
        <p:spPr>
          <a:xfrm>
            <a:off x="4423695" y="946993"/>
            <a:ext cx="7679711" cy="4620560"/>
          </a:xfrm>
          <a:prstGeom prst="rect">
            <a:avLst/>
          </a:prstGeom>
        </p:spPr>
        <p:txBody>
          <a:bodyPr wrap="square">
            <a:spAutoFit/>
          </a:bodyPr>
          <a:lstStyle/>
          <a:p>
            <a:pPr>
              <a:lnSpc>
                <a:spcPct val="150000"/>
              </a:lnSpc>
            </a:pPr>
            <a:r>
              <a:rPr lang="en" altLang="zh-CN" dirty="0" err="1"/>
              <a:t>Dockerfile</a:t>
            </a:r>
            <a:endParaRPr lang="en" altLang="zh-CN" dirty="0"/>
          </a:p>
          <a:p>
            <a:pPr marL="742950" lvl="1" indent="-285750">
              <a:lnSpc>
                <a:spcPct val="150000"/>
              </a:lnSpc>
              <a:buFont typeface="Arial" panose="020B0604020202020204" pitchFamily="34" charset="0"/>
              <a:buChar char="•"/>
            </a:pPr>
            <a:r>
              <a:rPr lang="en" altLang="zh-CN" dirty="0"/>
              <a:t>JVM Mode</a:t>
            </a:r>
          </a:p>
          <a:p>
            <a:pPr lvl="2">
              <a:lnSpc>
                <a:spcPct val="150000"/>
              </a:lnSpc>
            </a:pPr>
            <a:r>
              <a:rPr lang="en-US" altLang="zh-CN" dirty="0"/>
              <a:t>Maven</a:t>
            </a:r>
            <a:r>
              <a:rPr lang="zh-CN" altLang="en-US" dirty="0"/>
              <a:t>打出来的是瘦</a:t>
            </a:r>
            <a:r>
              <a:rPr lang="en" altLang="zh-CN" dirty="0"/>
              <a:t>jar</a:t>
            </a:r>
            <a:r>
              <a:rPr lang="zh-CN" altLang="en-US" dirty="0"/>
              <a:t>或胖</a:t>
            </a:r>
            <a:r>
              <a:rPr lang="en" altLang="zh-CN" dirty="0"/>
              <a:t>jar</a:t>
            </a:r>
            <a:r>
              <a:rPr lang="zh-CN" altLang="en" dirty="0"/>
              <a:t>，</a:t>
            </a:r>
            <a:r>
              <a:rPr lang="zh-CN" altLang="en-US" dirty="0"/>
              <a:t>整合为</a:t>
            </a:r>
            <a:r>
              <a:rPr lang="en" altLang="zh-CN" dirty="0"/>
              <a:t>image</a:t>
            </a:r>
          </a:p>
          <a:p>
            <a:pPr lvl="2">
              <a:lnSpc>
                <a:spcPct val="150000"/>
              </a:lnSpc>
            </a:pPr>
            <a:r>
              <a:rPr lang="zh-CN" altLang="en-US" dirty="0"/>
              <a:t>瘦</a:t>
            </a:r>
            <a:r>
              <a:rPr lang="en" altLang="zh-CN" dirty="0"/>
              <a:t>jar</a:t>
            </a:r>
            <a:r>
              <a:rPr lang="zh-CN" altLang="en-US" dirty="0"/>
              <a:t>   </a:t>
            </a:r>
            <a:r>
              <a:rPr lang="en" altLang="zh-CN" dirty="0">
                <a:solidFill>
                  <a:srgbClr val="FF0000"/>
                </a:solidFill>
              </a:rPr>
              <a:t>./</a:t>
            </a:r>
            <a:r>
              <a:rPr lang="en" altLang="zh-CN" dirty="0" err="1">
                <a:solidFill>
                  <a:srgbClr val="FF0000"/>
                </a:solidFill>
              </a:rPr>
              <a:t>mvnw</a:t>
            </a:r>
            <a:r>
              <a:rPr lang="en" altLang="zh-CN" dirty="0">
                <a:solidFill>
                  <a:srgbClr val="FF0000"/>
                </a:solidFill>
              </a:rPr>
              <a:t> package -</a:t>
            </a:r>
            <a:r>
              <a:rPr lang="en" altLang="zh-CN" dirty="0" err="1">
                <a:solidFill>
                  <a:srgbClr val="FF0000"/>
                </a:solidFill>
              </a:rPr>
              <a:t>Dquarkus.package.type</a:t>
            </a:r>
            <a:r>
              <a:rPr lang="en" altLang="zh-CN" dirty="0">
                <a:solidFill>
                  <a:srgbClr val="FF0000"/>
                </a:solidFill>
              </a:rPr>
              <a:t>=legacy-jar</a:t>
            </a:r>
          </a:p>
          <a:p>
            <a:pPr lvl="4">
              <a:lnSpc>
                <a:spcPct val="150000"/>
              </a:lnSpc>
            </a:pPr>
            <a:r>
              <a:rPr lang="en" altLang="zh-CN" dirty="0"/>
              <a:t>legacy-jar</a:t>
            </a:r>
            <a:r>
              <a:rPr lang="zh-CN" altLang="en-US" dirty="0"/>
              <a:t>是</a:t>
            </a:r>
            <a:r>
              <a:rPr lang="en-US" altLang="zh-CN" dirty="0"/>
              <a:t>1.12</a:t>
            </a:r>
            <a:r>
              <a:rPr lang="zh-CN" altLang="en-US" dirty="0"/>
              <a:t>之前的</a:t>
            </a:r>
          </a:p>
          <a:p>
            <a:pPr lvl="4">
              <a:lnSpc>
                <a:spcPct val="150000"/>
              </a:lnSpc>
            </a:pPr>
            <a:r>
              <a:rPr lang="en" altLang="zh-CN" dirty="0"/>
              <a:t>fast-jar</a:t>
            </a:r>
          </a:p>
          <a:p>
            <a:pPr lvl="2">
              <a:lnSpc>
                <a:spcPct val="150000"/>
              </a:lnSpc>
            </a:pPr>
            <a:r>
              <a:rPr lang="zh-CN" altLang="en-US" dirty="0"/>
              <a:t>胖</a:t>
            </a:r>
            <a:r>
              <a:rPr lang="en" altLang="zh-CN" dirty="0"/>
              <a:t>jar</a:t>
            </a:r>
            <a:r>
              <a:rPr lang="zh-CN" altLang="en-US" dirty="0"/>
              <a:t>   </a:t>
            </a:r>
            <a:r>
              <a:rPr lang="en" altLang="zh-CN" dirty="0">
                <a:solidFill>
                  <a:srgbClr val="FF0000"/>
                </a:solidFill>
              </a:rPr>
              <a:t>./</a:t>
            </a:r>
            <a:r>
              <a:rPr lang="en" altLang="zh-CN" dirty="0" err="1">
                <a:solidFill>
                  <a:srgbClr val="FF0000"/>
                </a:solidFill>
              </a:rPr>
              <a:t>mvnw</a:t>
            </a:r>
            <a:r>
              <a:rPr lang="en" altLang="zh-CN" dirty="0">
                <a:solidFill>
                  <a:srgbClr val="FF0000"/>
                </a:solidFill>
              </a:rPr>
              <a:t> package -</a:t>
            </a:r>
            <a:r>
              <a:rPr lang="en" altLang="zh-CN" dirty="0" err="1">
                <a:solidFill>
                  <a:srgbClr val="FF0000"/>
                </a:solidFill>
              </a:rPr>
              <a:t>Dquarkus.package.type</a:t>
            </a:r>
            <a:r>
              <a:rPr lang="en" altLang="zh-CN" dirty="0">
                <a:solidFill>
                  <a:srgbClr val="FF0000"/>
                </a:solidFill>
              </a:rPr>
              <a:t>=uber-jar</a:t>
            </a:r>
          </a:p>
          <a:p>
            <a:pPr marL="742950" lvl="1" indent="-285750">
              <a:lnSpc>
                <a:spcPct val="150000"/>
              </a:lnSpc>
              <a:buFont typeface="Arial" panose="020B0604020202020204" pitchFamily="34" charset="0"/>
              <a:buChar char="•"/>
            </a:pPr>
            <a:r>
              <a:rPr lang="en" altLang="zh-CN" dirty="0"/>
              <a:t>native (no JVM) mode</a:t>
            </a:r>
          </a:p>
          <a:p>
            <a:pPr lvl="2">
              <a:lnSpc>
                <a:spcPct val="150000"/>
              </a:lnSpc>
            </a:pPr>
            <a:r>
              <a:rPr lang="en-US" altLang="zh-CN" dirty="0"/>
              <a:t>Maven</a:t>
            </a:r>
            <a:r>
              <a:rPr lang="zh-CN" altLang="en-US" dirty="0"/>
              <a:t>打出来是可执行二进制文件，整合为</a:t>
            </a:r>
            <a:r>
              <a:rPr lang="en" altLang="zh-CN" dirty="0"/>
              <a:t>image</a:t>
            </a:r>
          </a:p>
          <a:p>
            <a:pPr lvl="3">
              <a:lnSpc>
                <a:spcPct val="150000"/>
              </a:lnSpc>
            </a:pPr>
            <a:r>
              <a:rPr lang="en" altLang="zh-CN" dirty="0">
                <a:solidFill>
                  <a:srgbClr val="FF0000"/>
                </a:solidFill>
              </a:rPr>
              <a:t>./</a:t>
            </a:r>
            <a:r>
              <a:rPr lang="en" altLang="zh-CN" dirty="0" err="1">
                <a:solidFill>
                  <a:srgbClr val="FF0000"/>
                </a:solidFill>
              </a:rPr>
              <a:t>mvnw</a:t>
            </a:r>
            <a:r>
              <a:rPr lang="en" altLang="zh-CN" dirty="0">
                <a:solidFill>
                  <a:srgbClr val="FF0000"/>
                </a:solidFill>
              </a:rPr>
              <a:t> package -</a:t>
            </a:r>
            <a:r>
              <a:rPr lang="en" altLang="zh-CN" dirty="0" err="1">
                <a:solidFill>
                  <a:srgbClr val="FF0000"/>
                </a:solidFill>
              </a:rPr>
              <a:t>Dquarkus.package.type</a:t>
            </a:r>
            <a:r>
              <a:rPr lang="en" altLang="zh-CN" dirty="0">
                <a:solidFill>
                  <a:srgbClr val="FF0000"/>
                </a:solidFill>
              </a:rPr>
              <a:t>=native</a:t>
            </a:r>
          </a:p>
          <a:p>
            <a:pPr lvl="3">
              <a:lnSpc>
                <a:spcPct val="150000"/>
              </a:lnSpc>
            </a:pPr>
            <a:r>
              <a:rPr lang="en" altLang="zh-CN" dirty="0">
                <a:solidFill>
                  <a:srgbClr val="FF0000"/>
                </a:solidFill>
              </a:rPr>
              <a:t>./</a:t>
            </a:r>
            <a:r>
              <a:rPr lang="en" altLang="zh-CN" dirty="0" err="1">
                <a:solidFill>
                  <a:srgbClr val="FF0000"/>
                </a:solidFill>
              </a:rPr>
              <a:t>mvnw</a:t>
            </a:r>
            <a:r>
              <a:rPr lang="en" altLang="zh-CN" dirty="0">
                <a:solidFill>
                  <a:srgbClr val="FF0000"/>
                </a:solidFill>
              </a:rPr>
              <a:t> package –</a:t>
            </a:r>
            <a:r>
              <a:rPr lang="en" altLang="zh-CN" dirty="0" err="1">
                <a:solidFill>
                  <a:srgbClr val="FF0000"/>
                </a:solidFill>
              </a:rPr>
              <a:t>Pnative</a:t>
            </a:r>
            <a:r>
              <a:rPr lang="zh-CN" altLang="en-US" dirty="0">
                <a:solidFill>
                  <a:srgbClr val="FF0000"/>
                </a:solidFill>
              </a:rPr>
              <a:t> </a:t>
            </a:r>
            <a:r>
              <a:rPr lang="en" altLang="zh-CN" dirty="0">
                <a:solidFill>
                  <a:srgbClr val="FF0000"/>
                </a:solidFill>
              </a:rPr>
              <a:t>-</a:t>
            </a:r>
            <a:r>
              <a:rPr lang="en" altLang="zh-CN" dirty="0" err="1">
                <a:solidFill>
                  <a:srgbClr val="FF0000"/>
                </a:solidFill>
              </a:rPr>
              <a:t>DskipTests</a:t>
            </a:r>
            <a:r>
              <a:rPr lang="en" altLang="zh-CN" dirty="0">
                <a:solidFill>
                  <a:srgbClr val="FF0000"/>
                </a:solidFill>
              </a:rPr>
              <a:t> </a:t>
            </a:r>
          </a:p>
        </p:txBody>
      </p:sp>
    </p:spTree>
    <p:extLst>
      <p:ext uri="{BB962C8B-B14F-4D97-AF65-F5344CB8AC3E}">
        <p14:creationId xmlns:p14="http://schemas.microsoft.com/office/powerpoint/2010/main" val="23402325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08A28C17-912F-1A47-B784-8722C0EC22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1785" y="1357313"/>
            <a:ext cx="4107403" cy="2519304"/>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8D3A4DD1-0FBE-6246-8F62-3CD60EBFAD71}"/>
              </a:ext>
            </a:extLst>
          </p:cNvPr>
          <p:cNvPicPr>
            <a:picLocks noChangeAspect="1"/>
          </p:cNvPicPr>
          <p:nvPr/>
        </p:nvPicPr>
        <p:blipFill>
          <a:blip r:embed="rId3"/>
          <a:stretch>
            <a:fillRect/>
          </a:stretch>
        </p:blipFill>
        <p:spPr>
          <a:xfrm>
            <a:off x="5259957" y="2825307"/>
            <a:ext cx="5926492" cy="3071813"/>
          </a:xfrm>
          <a:prstGeom prst="rect">
            <a:avLst/>
          </a:prstGeom>
        </p:spPr>
      </p:pic>
      <p:sp>
        <p:nvSpPr>
          <p:cNvPr id="5" name="文本框 4">
            <a:extLst>
              <a:ext uri="{FF2B5EF4-FFF2-40B4-BE49-F238E27FC236}">
                <a16:creationId xmlns:a16="http://schemas.microsoft.com/office/drawing/2014/main" id="{6B420B29-63BB-6B49-8437-AD8FB6BFCC42}"/>
              </a:ext>
            </a:extLst>
          </p:cNvPr>
          <p:cNvSpPr txBox="1"/>
          <p:nvPr/>
        </p:nvSpPr>
        <p:spPr>
          <a:xfrm>
            <a:off x="1743075" y="4435067"/>
            <a:ext cx="1505540" cy="1296573"/>
          </a:xfrm>
          <a:prstGeom prst="rect">
            <a:avLst/>
          </a:prstGeom>
          <a:noFill/>
        </p:spPr>
        <p:txBody>
          <a:bodyPr wrap="none" rtlCol="0">
            <a:spAutoFit/>
          </a:bodyPr>
          <a:lstStyle/>
          <a:p>
            <a:pPr>
              <a:lnSpc>
                <a:spcPct val="150000"/>
              </a:lnSpc>
            </a:pPr>
            <a:r>
              <a:rPr kumimoji="1" lang="en-US" altLang="zh-CN" dirty="0"/>
              <a:t>fast-jar</a:t>
            </a:r>
          </a:p>
          <a:p>
            <a:pPr>
              <a:lnSpc>
                <a:spcPct val="150000"/>
              </a:lnSpc>
            </a:pPr>
            <a:r>
              <a:rPr kumimoji="1" lang="en-US" altLang="zh-CN" dirty="0"/>
              <a:t>uber-jar</a:t>
            </a:r>
          </a:p>
          <a:p>
            <a:pPr>
              <a:lnSpc>
                <a:spcPct val="150000"/>
              </a:lnSpc>
            </a:pPr>
            <a:r>
              <a:rPr kumimoji="1" lang="en-US" altLang="zh-CN" dirty="0"/>
              <a:t>native-image</a:t>
            </a:r>
            <a:endParaRPr kumimoji="1" lang="zh-CN" altLang="en-US" dirty="0"/>
          </a:p>
        </p:txBody>
      </p:sp>
      <p:sp>
        <p:nvSpPr>
          <p:cNvPr id="8" name="标题 1">
            <a:extLst>
              <a:ext uri="{FF2B5EF4-FFF2-40B4-BE49-F238E27FC236}">
                <a16:creationId xmlns:a16="http://schemas.microsoft.com/office/drawing/2014/main" id="{FAE013D0-68C5-284F-9C85-2BEAB780F96B}"/>
              </a:ext>
            </a:extLst>
          </p:cNvPr>
          <p:cNvSpPr>
            <a:spLocks noGrp="1"/>
          </p:cNvSpPr>
          <p:nvPr>
            <p:ph type="title"/>
          </p:nvPr>
        </p:nvSpPr>
        <p:spPr>
          <a:xfrm>
            <a:off x="599478" y="412763"/>
            <a:ext cx="10439400" cy="663925"/>
          </a:xfrm>
        </p:spPr>
        <p:txBody>
          <a:bodyPr>
            <a:normAutofit/>
          </a:bodyPr>
          <a:lstStyle/>
          <a:p>
            <a:r>
              <a:rPr kumimoji="1" lang="en-US" altLang="zh-CN" sz="2400" dirty="0" err="1"/>
              <a:t>Build&amp;Docker</a:t>
            </a:r>
            <a:endParaRPr kumimoji="1" lang="zh-CN" altLang="en-US" sz="2400" dirty="0"/>
          </a:p>
        </p:txBody>
      </p:sp>
      <p:sp>
        <p:nvSpPr>
          <p:cNvPr id="7" name="矩形 6">
            <a:extLst>
              <a:ext uri="{FF2B5EF4-FFF2-40B4-BE49-F238E27FC236}">
                <a16:creationId xmlns:a16="http://schemas.microsoft.com/office/drawing/2014/main" id="{5144A8D4-75F5-6D43-A43D-63BC5EFF2B42}"/>
              </a:ext>
            </a:extLst>
          </p:cNvPr>
          <p:cNvSpPr/>
          <p:nvPr/>
        </p:nvSpPr>
        <p:spPr>
          <a:xfrm>
            <a:off x="5543736" y="1510460"/>
            <a:ext cx="6029031" cy="881075"/>
          </a:xfrm>
          <a:prstGeom prst="rect">
            <a:avLst/>
          </a:prstGeom>
        </p:spPr>
        <p:txBody>
          <a:bodyPr wrap="square">
            <a:spAutoFit/>
          </a:bodyPr>
          <a:lstStyle/>
          <a:p>
            <a:pPr>
              <a:lnSpc>
                <a:spcPct val="150000"/>
              </a:lnSpc>
            </a:pPr>
            <a:r>
              <a:rPr kumimoji="1" lang="en" altLang="zh-CN" dirty="0"/>
              <a:t>docker build -f </a:t>
            </a:r>
            <a:r>
              <a:rPr kumimoji="1" lang="en" altLang="zh-CN" dirty="0" err="1"/>
              <a:t>src</a:t>
            </a:r>
            <a:r>
              <a:rPr kumimoji="1" lang="en" altLang="zh-CN" dirty="0"/>
              <a:t>/main/docker/</a:t>
            </a:r>
            <a:r>
              <a:rPr kumimoji="1" lang="en" altLang="zh-CN" dirty="0" err="1"/>
              <a:t>Dockerfile.native</a:t>
            </a:r>
            <a:r>
              <a:rPr kumimoji="1" lang="en" altLang="zh-CN" dirty="0"/>
              <a:t> -t </a:t>
            </a:r>
            <a:r>
              <a:rPr kumimoji="1" lang="en" altLang="zh-CN" dirty="0" err="1"/>
              <a:t>quarkus</a:t>
            </a:r>
            <a:r>
              <a:rPr kumimoji="1" lang="en" altLang="zh-CN" dirty="0"/>
              <a:t>/</a:t>
            </a:r>
            <a:r>
              <a:rPr kumimoji="1" lang="en" altLang="zh-CN" dirty="0" err="1"/>
              <a:t>nacos</a:t>
            </a:r>
            <a:r>
              <a:rPr kumimoji="1" lang="en" altLang="zh-CN" dirty="0"/>
              <a:t>-config-service-native .</a:t>
            </a:r>
            <a:endParaRPr kumimoji="1" lang="zh-CN" altLang="en-US" dirty="0"/>
          </a:p>
        </p:txBody>
      </p:sp>
    </p:spTree>
    <p:extLst>
      <p:ext uri="{BB962C8B-B14F-4D97-AF65-F5344CB8AC3E}">
        <p14:creationId xmlns:p14="http://schemas.microsoft.com/office/powerpoint/2010/main" val="27444551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35681113-4943-854A-AFA7-4C7DDB2CA1BF}"/>
              </a:ext>
            </a:extLst>
          </p:cNvPr>
          <p:cNvPicPr>
            <a:picLocks noChangeAspect="1"/>
          </p:cNvPicPr>
          <p:nvPr/>
        </p:nvPicPr>
        <p:blipFill>
          <a:blip r:embed="rId3"/>
          <a:stretch>
            <a:fillRect/>
          </a:stretch>
        </p:blipFill>
        <p:spPr>
          <a:xfrm>
            <a:off x="921897" y="1344195"/>
            <a:ext cx="10348205" cy="1339636"/>
          </a:xfrm>
          <a:prstGeom prst="rect">
            <a:avLst/>
          </a:prstGeom>
        </p:spPr>
      </p:pic>
      <p:sp>
        <p:nvSpPr>
          <p:cNvPr id="2" name="矩形 1">
            <a:extLst>
              <a:ext uri="{FF2B5EF4-FFF2-40B4-BE49-F238E27FC236}">
                <a16:creationId xmlns:a16="http://schemas.microsoft.com/office/drawing/2014/main" id="{C2E5A5C8-056A-D444-B03D-C43712A4785D}"/>
              </a:ext>
            </a:extLst>
          </p:cNvPr>
          <p:cNvSpPr/>
          <p:nvPr/>
        </p:nvSpPr>
        <p:spPr>
          <a:xfrm>
            <a:off x="921897" y="2705635"/>
            <a:ext cx="6096000" cy="3789564"/>
          </a:xfrm>
          <a:prstGeom prst="rect">
            <a:avLst/>
          </a:prstGeom>
        </p:spPr>
        <p:txBody>
          <a:bodyPr>
            <a:spAutoFit/>
          </a:bodyPr>
          <a:lstStyle/>
          <a:p>
            <a:pPr>
              <a:lnSpc>
                <a:spcPct val="150000"/>
              </a:lnSpc>
            </a:pPr>
            <a:r>
              <a:rPr lang="en" altLang="zh-CN" dirty="0"/>
              <a:t>JVM model</a:t>
            </a:r>
          </a:p>
          <a:p>
            <a:pPr lvl="1">
              <a:lnSpc>
                <a:spcPct val="150000"/>
              </a:lnSpc>
            </a:pPr>
            <a:r>
              <a:rPr lang="zh-CN" altLang="en-US" dirty="0"/>
              <a:t>优点</a:t>
            </a:r>
          </a:p>
          <a:p>
            <a:pPr marL="1143000" lvl="2" indent="-228600">
              <a:lnSpc>
                <a:spcPct val="150000"/>
              </a:lnSpc>
              <a:buFont typeface="Arial" panose="020B0604020202020204" pitchFamily="34" charset="0"/>
              <a:buChar char="•"/>
            </a:pPr>
            <a:r>
              <a:rPr lang="zh-CN" altLang="en-US" dirty="0"/>
              <a:t>源码到镜像构建速度快</a:t>
            </a:r>
          </a:p>
          <a:p>
            <a:pPr marL="1143000" lvl="2" indent="-228600">
              <a:lnSpc>
                <a:spcPct val="150000"/>
              </a:lnSpc>
              <a:buFont typeface="Arial" panose="020B0604020202020204" pitchFamily="34" charset="0"/>
              <a:buChar char="•"/>
            </a:pPr>
            <a:r>
              <a:rPr lang="zh-CN" altLang="en-US" dirty="0"/>
              <a:t>构建过程内存耗费少</a:t>
            </a:r>
          </a:p>
          <a:p>
            <a:pPr marL="1143000" lvl="2" indent="-228600">
              <a:lnSpc>
                <a:spcPct val="150000"/>
              </a:lnSpc>
              <a:buFont typeface="Arial" panose="020B0604020202020204" pitchFamily="34" charset="0"/>
              <a:buChar char="•"/>
            </a:pPr>
            <a:r>
              <a:rPr lang="zh-CN" altLang="en-US" dirty="0"/>
              <a:t>构建步骤少简单方便</a:t>
            </a:r>
            <a:endParaRPr lang="en-US" altLang="zh-CN" dirty="0"/>
          </a:p>
          <a:p>
            <a:pPr marL="1143000" lvl="2" indent="-228600">
              <a:lnSpc>
                <a:spcPct val="150000"/>
              </a:lnSpc>
              <a:buFont typeface="Arial" panose="020B0604020202020204" pitchFamily="34" charset="0"/>
              <a:buChar char="•"/>
            </a:pPr>
            <a:r>
              <a:rPr lang="zh-CN" altLang="en-US" dirty="0"/>
              <a:t>启动快，内存小</a:t>
            </a:r>
          </a:p>
          <a:p>
            <a:pPr lvl="1">
              <a:lnSpc>
                <a:spcPct val="150000"/>
              </a:lnSpc>
            </a:pPr>
            <a:r>
              <a:rPr lang="zh-CN" altLang="en-US" dirty="0"/>
              <a:t>缺点</a:t>
            </a:r>
          </a:p>
          <a:p>
            <a:pPr marL="1143000" lvl="2" indent="-228600">
              <a:lnSpc>
                <a:spcPct val="150000"/>
              </a:lnSpc>
              <a:buFont typeface="Arial" panose="020B0604020202020204" pitchFamily="34" charset="0"/>
              <a:buChar char="•"/>
            </a:pPr>
            <a:r>
              <a:rPr lang="zh-CN" altLang="en-US" dirty="0"/>
              <a:t>镜像大占用空间大，在传输，加载时慢</a:t>
            </a:r>
          </a:p>
          <a:p>
            <a:pPr>
              <a:lnSpc>
                <a:spcPct val="150000"/>
              </a:lnSpc>
            </a:pPr>
            <a:r>
              <a:rPr lang="zh-CN" altLang="en-US" dirty="0"/>
              <a:t> </a:t>
            </a:r>
          </a:p>
        </p:txBody>
      </p:sp>
      <p:sp>
        <p:nvSpPr>
          <p:cNvPr id="3" name="矩形 2">
            <a:extLst>
              <a:ext uri="{FF2B5EF4-FFF2-40B4-BE49-F238E27FC236}">
                <a16:creationId xmlns:a16="http://schemas.microsoft.com/office/drawing/2014/main" id="{BBD78653-6085-9348-84AC-8A10D331F74C}"/>
              </a:ext>
            </a:extLst>
          </p:cNvPr>
          <p:cNvSpPr/>
          <p:nvPr/>
        </p:nvSpPr>
        <p:spPr>
          <a:xfrm>
            <a:off x="5453062" y="2710187"/>
            <a:ext cx="6096000" cy="2543068"/>
          </a:xfrm>
          <a:prstGeom prst="rect">
            <a:avLst/>
          </a:prstGeom>
        </p:spPr>
        <p:txBody>
          <a:bodyPr>
            <a:spAutoFit/>
          </a:bodyPr>
          <a:lstStyle/>
          <a:p>
            <a:pPr>
              <a:lnSpc>
                <a:spcPct val="150000"/>
              </a:lnSpc>
            </a:pPr>
            <a:r>
              <a:rPr lang="en-US" altLang="zh-CN" dirty="0"/>
              <a:t>N</a:t>
            </a:r>
            <a:r>
              <a:rPr lang="en" altLang="zh-CN" dirty="0" err="1"/>
              <a:t>ative</a:t>
            </a:r>
            <a:r>
              <a:rPr lang="en" altLang="zh-CN" dirty="0"/>
              <a:t> model</a:t>
            </a:r>
          </a:p>
          <a:p>
            <a:pPr lvl="1">
              <a:lnSpc>
                <a:spcPct val="150000"/>
              </a:lnSpc>
            </a:pPr>
            <a:r>
              <a:rPr lang="zh-CN" altLang="en-US" dirty="0"/>
              <a:t>优点</a:t>
            </a:r>
          </a:p>
          <a:p>
            <a:pPr marL="1143000" lvl="2" indent="-228600">
              <a:lnSpc>
                <a:spcPct val="150000"/>
              </a:lnSpc>
              <a:buFont typeface="Arial" panose="020B0604020202020204" pitchFamily="34" charset="0"/>
              <a:buChar char="•"/>
            </a:pPr>
            <a:r>
              <a:rPr lang="zh-CN" altLang="en-US" dirty="0"/>
              <a:t>镜像小占用空间小，传输加载快</a:t>
            </a:r>
            <a:endParaRPr lang="en-US" altLang="zh-CN" dirty="0"/>
          </a:p>
          <a:p>
            <a:pPr marL="1143000" lvl="2" indent="-228600">
              <a:lnSpc>
                <a:spcPct val="150000"/>
              </a:lnSpc>
              <a:buFont typeface="Arial" panose="020B0604020202020204" pitchFamily="34" charset="0"/>
              <a:buChar char="•"/>
            </a:pPr>
            <a:r>
              <a:rPr lang="zh-CN" altLang="en-US" dirty="0"/>
              <a:t>启动快，内存小</a:t>
            </a:r>
          </a:p>
          <a:p>
            <a:pPr lvl="1">
              <a:lnSpc>
                <a:spcPct val="150000"/>
              </a:lnSpc>
            </a:pPr>
            <a:r>
              <a:rPr lang="zh-CN" altLang="en-US" dirty="0"/>
              <a:t>缺点</a:t>
            </a:r>
          </a:p>
          <a:p>
            <a:pPr marL="1143000" lvl="2" indent="-228600">
              <a:lnSpc>
                <a:spcPct val="150000"/>
              </a:lnSpc>
              <a:buFont typeface="Arial" panose="020B0604020202020204" pitchFamily="34" charset="0"/>
              <a:buChar char="•"/>
            </a:pPr>
            <a:r>
              <a:rPr lang="zh-CN" altLang="en-US" dirty="0"/>
              <a:t>对构建环境要求高</a:t>
            </a:r>
            <a:r>
              <a:rPr lang="en" altLang="zh-CN" dirty="0"/>
              <a:t>CPU</a:t>
            </a:r>
            <a:r>
              <a:rPr lang="zh-CN" altLang="en-US" dirty="0"/>
              <a:t>密集型，内存至少</a:t>
            </a:r>
            <a:r>
              <a:rPr lang="en-US" altLang="zh-CN" dirty="0"/>
              <a:t>6</a:t>
            </a:r>
            <a:r>
              <a:rPr lang="en" altLang="zh-CN" dirty="0"/>
              <a:t>G</a:t>
            </a:r>
          </a:p>
        </p:txBody>
      </p:sp>
      <p:sp>
        <p:nvSpPr>
          <p:cNvPr id="14" name="标题 1">
            <a:extLst>
              <a:ext uri="{FF2B5EF4-FFF2-40B4-BE49-F238E27FC236}">
                <a16:creationId xmlns:a16="http://schemas.microsoft.com/office/drawing/2014/main" id="{990C0ACF-0F57-784D-A110-E1C3AD1C4213}"/>
              </a:ext>
            </a:extLst>
          </p:cNvPr>
          <p:cNvSpPr>
            <a:spLocks noGrp="1"/>
          </p:cNvSpPr>
          <p:nvPr>
            <p:ph type="title"/>
          </p:nvPr>
        </p:nvSpPr>
        <p:spPr>
          <a:xfrm>
            <a:off x="599478" y="412763"/>
            <a:ext cx="10439400" cy="663925"/>
          </a:xfrm>
        </p:spPr>
        <p:txBody>
          <a:bodyPr>
            <a:normAutofit/>
          </a:bodyPr>
          <a:lstStyle/>
          <a:p>
            <a:r>
              <a:rPr kumimoji="1" lang="zh-CN" altLang="en-US" sz="2400" dirty="0"/>
              <a:t>镜像结果</a:t>
            </a:r>
          </a:p>
        </p:txBody>
      </p:sp>
    </p:spTree>
    <p:extLst>
      <p:ext uri="{BB962C8B-B14F-4D97-AF65-F5344CB8AC3E}">
        <p14:creationId xmlns:p14="http://schemas.microsoft.com/office/powerpoint/2010/main" val="41024914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58976AF6-FD62-6441-9150-7D8CBE0A4298}"/>
              </a:ext>
            </a:extLst>
          </p:cNvPr>
          <p:cNvSpPr>
            <a:spLocks noGrp="1"/>
          </p:cNvSpPr>
          <p:nvPr>
            <p:ph type="title"/>
          </p:nvPr>
        </p:nvSpPr>
        <p:spPr>
          <a:xfrm>
            <a:off x="599478" y="412763"/>
            <a:ext cx="10439400" cy="663925"/>
          </a:xfrm>
        </p:spPr>
        <p:txBody>
          <a:bodyPr>
            <a:normAutofit/>
          </a:bodyPr>
          <a:lstStyle/>
          <a:p>
            <a:r>
              <a:rPr kumimoji="1" lang="zh-CN" altLang="en-US" sz="2400" dirty="0"/>
              <a:t>总结</a:t>
            </a:r>
          </a:p>
        </p:txBody>
      </p:sp>
      <p:sp>
        <p:nvSpPr>
          <p:cNvPr id="5" name="矩形 4">
            <a:extLst>
              <a:ext uri="{FF2B5EF4-FFF2-40B4-BE49-F238E27FC236}">
                <a16:creationId xmlns:a16="http://schemas.microsoft.com/office/drawing/2014/main" id="{D64261DC-C418-DF49-9D18-ECB7D5642F75}"/>
              </a:ext>
            </a:extLst>
          </p:cNvPr>
          <p:cNvSpPr/>
          <p:nvPr/>
        </p:nvSpPr>
        <p:spPr>
          <a:xfrm>
            <a:off x="986767" y="1076688"/>
            <a:ext cx="6827510" cy="2543068"/>
          </a:xfrm>
          <a:prstGeom prst="rect">
            <a:avLst/>
          </a:prstGeom>
        </p:spPr>
        <p:txBody>
          <a:bodyPr wrap="none">
            <a:spAutoFit/>
          </a:bodyPr>
          <a:lstStyle/>
          <a:p>
            <a:pPr marL="285750" indent="-285750">
              <a:lnSpc>
                <a:spcPct val="150000"/>
              </a:lnSpc>
              <a:buFont typeface="Arial" panose="020B0604020202020204" pitchFamily="34" charset="0"/>
              <a:buChar char="•"/>
            </a:pPr>
            <a:r>
              <a:rPr kumimoji="1" lang="zh-CN" altLang="en-US" dirty="0"/>
              <a:t>背靠</a:t>
            </a:r>
            <a:r>
              <a:rPr kumimoji="1" lang="en-US" altLang="zh-CN" dirty="0" err="1"/>
              <a:t>GrralVM</a:t>
            </a:r>
            <a:r>
              <a:rPr kumimoji="1" lang="zh-CN" altLang="en-US" dirty="0"/>
              <a:t>，</a:t>
            </a:r>
            <a:r>
              <a:rPr kumimoji="1" lang="en-US" altLang="zh-CN" dirty="0"/>
              <a:t>AOT</a:t>
            </a:r>
            <a:r>
              <a:rPr kumimoji="1" lang="zh-CN" altLang="en-US" dirty="0"/>
              <a:t>技术，他们的优点</a:t>
            </a:r>
            <a:r>
              <a:rPr kumimoji="1" lang="en-US" altLang="zh-CN" dirty="0" err="1"/>
              <a:t>quakus</a:t>
            </a:r>
            <a:r>
              <a:rPr kumimoji="1" lang="zh-CN" altLang="en-US" dirty="0"/>
              <a:t>全都有，缺点也有</a:t>
            </a:r>
            <a:endParaRPr lang="en-US" altLang="zh-CN" dirty="0">
              <a:solidFill>
                <a:srgbClr val="1D1D1F"/>
              </a:solidFill>
              <a:latin typeface="Helvetica Neue" panose="02000503000000020004" pitchFamily="2" charset="0"/>
            </a:endParaRPr>
          </a:p>
          <a:p>
            <a:pPr marL="285750" indent="-285750">
              <a:lnSpc>
                <a:spcPct val="150000"/>
              </a:lnSpc>
              <a:buFont typeface="Arial" panose="020B0604020202020204" pitchFamily="34" charset="0"/>
              <a:buChar char="•"/>
            </a:pPr>
            <a:r>
              <a:rPr lang="zh-CN" altLang="en-US" dirty="0">
                <a:solidFill>
                  <a:srgbClr val="1D1D1F"/>
                </a:solidFill>
                <a:latin typeface="Helvetica Neue" panose="02000503000000020004" pitchFamily="2" charset="0"/>
              </a:rPr>
              <a:t>生态丰富，支持友好，兼容</a:t>
            </a:r>
            <a:r>
              <a:rPr lang="en-US" altLang="zh-CN" dirty="0">
                <a:solidFill>
                  <a:srgbClr val="1D1D1F"/>
                </a:solidFill>
                <a:latin typeface="Helvetica Neue" panose="02000503000000020004" pitchFamily="2" charset="0"/>
              </a:rPr>
              <a:t>spring</a:t>
            </a:r>
            <a:r>
              <a:rPr lang="zh-CN" altLang="en-US" dirty="0">
                <a:solidFill>
                  <a:srgbClr val="1D1D1F"/>
                </a:solidFill>
                <a:latin typeface="Helvetica Neue" panose="02000503000000020004" pitchFamily="2" charset="0"/>
              </a:rPr>
              <a:t>部分框架</a:t>
            </a:r>
            <a:endParaRPr lang="en-US" altLang="zh-CN" dirty="0">
              <a:solidFill>
                <a:srgbClr val="1D1D1F"/>
              </a:solidFill>
              <a:latin typeface="Helvetica Neue" panose="02000503000000020004" pitchFamily="2" charset="0"/>
            </a:endParaRPr>
          </a:p>
          <a:p>
            <a:pPr marL="285750" indent="-285750">
              <a:lnSpc>
                <a:spcPct val="150000"/>
              </a:lnSpc>
              <a:buFont typeface="Arial" panose="020B0604020202020204" pitchFamily="34" charset="0"/>
              <a:buChar char="•"/>
            </a:pPr>
            <a:r>
              <a:rPr lang="zh-CN" altLang="en-US" dirty="0"/>
              <a:t>支持命令式和反应式编程模型</a:t>
            </a:r>
            <a:endParaRPr lang="en-US" altLang="zh-CN" dirty="0"/>
          </a:p>
          <a:p>
            <a:pPr marL="285750" indent="-285750">
              <a:lnSpc>
                <a:spcPct val="150000"/>
              </a:lnSpc>
              <a:buFont typeface="Arial" panose="020B0604020202020204" pitchFamily="34" charset="0"/>
              <a:buChar char="•"/>
            </a:pPr>
            <a:r>
              <a:rPr lang="zh-CN" altLang="en-US" dirty="0"/>
              <a:t>启动快，内存小，体积小，吞吐和性能优秀</a:t>
            </a:r>
            <a:endParaRPr lang="en-US" altLang="zh-CN" dirty="0"/>
          </a:p>
          <a:p>
            <a:pPr marL="285750" indent="-285750">
              <a:lnSpc>
                <a:spcPct val="150000"/>
              </a:lnSpc>
              <a:buFont typeface="Arial" panose="020B0604020202020204" pitchFamily="34" charset="0"/>
              <a:buChar char="•"/>
            </a:pPr>
            <a:r>
              <a:rPr lang="zh-CN" altLang="en-US" dirty="0"/>
              <a:t>适配云原生，适合冷启动，快速扩缩容，运行稳定</a:t>
            </a:r>
            <a:endParaRPr lang="en-US" altLang="zh-CN" dirty="0"/>
          </a:p>
          <a:p>
            <a:pPr marL="285750" indent="-285750">
              <a:lnSpc>
                <a:spcPct val="150000"/>
              </a:lnSpc>
              <a:buFont typeface="Arial" panose="020B0604020202020204" pitchFamily="34" charset="0"/>
              <a:buChar char="•"/>
            </a:pPr>
            <a:r>
              <a:rPr lang="zh-CN" altLang="en-US" dirty="0"/>
              <a:t>适合微服务，专注业务，服务的监控和治理便利</a:t>
            </a:r>
          </a:p>
        </p:txBody>
      </p:sp>
      <p:sp>
        <p:nvSpPr>
          <p:cNvPr id="6" name="文本框 5">
            <a:extLst>
              <a:ext uri="{FF2B5EF4-FFF2-40B4-BE49-F238E27FC236}">
                <a16:creationId xmlns:a16="http://schemas.microsoft.com/office/drawing/2014/main" id="{84F0BAED-B421-094A-8352-4FF780B89C4D}"/>
              </a:ext>
            </a:extLst>
          </p:cNvPr>
          <p:cNvSpPr txBox="1"/>
          <p:nvPr/>
        </p:nvSpPr>
        <p:spPr>
          <a:xfrm>
            <a:off x="4935925" y="3619756"/>
            <a:ext cx="6391493" cy="1712072"/>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kumimoji="1" lang="zh-CN" altLang="en-US" dirty="0"/>
              <a:t>脱离</a:t>
            </a:r>
            <a:r>
              <a:rPr kumimoji="1" lang="en-US" altLang="zh-CN" dirty="0"/>
              <a:t>JVM</a:t>
            </a:r>
            <a:r>
              <a:rPr kumimoji="1" lang="zh-CN" altLang="en-US" dirty="0"/>
              <a:t>，一些特性和接口无法使用，</a:t>
            </a:r>
            <a:r>
              <a:rPr kumimoji="1" lang="en-US" altLang="zh-CN" dirty="0"/>
              <a:t>JVM</a:t>
            </a:r>
            <a:r>
              <a:rPr kumimoji="1" lang="zh-CN" altLang="en-US" dirty="0"/>
              <a:t>的优势有心无力</a:t>
            </a:r>
            <a:endParaRPr kumimoji="1" lang="en-US" altLang="zh-CN" dirty="0"/>
          </a:p>
          <a:p>
            <a:pPr marL="285750" indent="-285750">
              <a:lnSpc>
                <a:spcPct val="150000"/>
              </a:lnSpc>
              <a:buFont typeface="Arial" panose="020B0604020202020204" pitchFamily="34" charset="0"/>
              <a:buChar char="•"/>
            </a:pPr>
            <a:r>
              <a:rPr kumimoji="1" lang="zh-CN" altLang="en-US" dirty="0"/>
              <a:t>编译资源消耗较大，时间变长</a:t>
            </a:r>
            <a:endParaRPr kumimoji="1" lang="en-US" altLang="zh-CN" dirty="0"/>
          </a:p>
          <a:p>
            <a:pPr marL="285750" indent="-285750">
              <a:lnSpc>
                <a:spcPct val="150000"/>
              </a:lnSpc>
              <a:buFont typeface="Arial" panose="020B0604020202020204" pitchFamily="34" charset="0"/>
              <a:buChar char="•"/>
            </a:pPr>
            <a:r>
              <a:rPr kumimoji="1" lang="zh-CN" altLang="en-US" dirty="0"/>
              <a:t>一些动态特性限制，如</a:t>
            </a:r>
            <a:r>
              <a:rPr lang="en" altLang="zh-CN" dirty="0"/>
              <a:t>Java</a:t>
            </a:r>
            <a:r>
              <a:rPr lang="zh-CN" altLang="en-US" dirty="0"/>
              <a:t>反射、动态代理、</a:t>
            </a:r>
            <a:r>
              <a:rPr lang="en" altLang="zh-CN" dirty="0" err="1"/>
              <a:t>cglib</a:t>
            </a:r>
            <a:endParaRPr lang="en" altLang="zh-CN" dirty="0"/>
          </a:p>
          <a:p>
            <a:pPr marL="285750" indent="-285750">
              <a:lnSpc>
                <a:spcPct val="150000"/>
              </a:lnSpc>
              <a:buFont typeface="Arial" panose="020B0604020202020204" pitchFamily="34" charset="0"/>
              <a:buChar char="•"/>
            </a:pPr>
            <a:r>
              <a:rPr kumimoji="1" lang="zh-CN" altLang="en" dirty="0"/>
              <a:t>去除</a:t>
            </a:r>
            <a:r>
              <a:rPr kumimoji="1" lang="en-US" altLang="zh-CN" dirty="0"/>
              <a:t>JIT</a:t>
            </a:r>
            <a:r>
              <a:rPr kumimoji="1" lang="zh-CN" altLang="en-US" dirty="0"/>
              <a:t>后，动态编译的优势不复存在</a:t>
            </a:r>
            <a:endParaRPr kumimoji="1" lang="en-US" altLang="zh-CN" dirty="0"/>
          </a:p>
        </p:txBody>
      </p:sp>
      <p:sp>
        <p:nvSpPr>
          <p:cNvPr id="9" name="文本框 8">
            <a:extLst>
              <a:ext uri="{FF2B5EF4-FFF2-40B4-BE49-F238E27FC236}">
                <a16:creationId xmlns:a16="http://schemas.microsoft.com/office/drawing/2014/main" id="{6546ECA4-C6AB-FD45-AC04-BD1845E463DA}"/>
              </a:ext>
            </a:extLst>
          </p:cNvPr>
          <p:cNvSpPr txBox="1"/>
          <p:nvPr/>
        </p:nvSpPr>
        <p:spPr>
          <a:xfrm>
            <a:off x="1070924" y="5596646"/>
            <a:ext cx="6357831" cy="369332"/>
          </a:xfrm>
          <a:prstGeom prst="rect">
            <a:avLst/>
          </a:prstGeom>
          <a:noFill/>
        </p:spPr>
        <p:txBody>
          <a:bodyPr wrap="none" rtlCol="0">
            <a:spAutoFit/>
          </a:bodyPr>
          <a:lstStyle/>
          <a:p>
            <a:r>
              <a:rPr kumimoji="1" lang="zh-CN" altLang="en-US" dirty="0"/>
              <a:t>如果</a:t>
            </a:r>
            <a:r>
              <a:rPr kumimoji="1" lang="en-US" altLang="zh-CN" dirty="0" err="1"/>
              <a:t>GraalVM</a:t>
            </a:r>
            <a:r>
              <a:rPr kumimoji="1" lang="zh-CN" altLang="en-US" dirty="0"/>
              <a:t>是</a:t>
            </a:r>
            <a:r>
              <a:rPr kumimoji="1" lang="en-US" altLang="zh-CN" dirty="0"/>
              <a:t>Java</a:t>
            </a:r>
            <a:r>
              <a:rPr kumimoji="1" lang="zh-CN" altLang="en-US" dirty="0"/>
              <a:t>的下一个革命版本，那么</a:t>
            </a:r>
            <a:r>
              <a:rPr kumimoji="1" lang="en-US" altLang="zh-CN" dirty="0" err="1"/>
              <a:t>quarkus</a:t>
            </a:r>
            <a:r>
              <a:rPr kumimoji="1" lang="zh-CN" altLang="en-US" dirty="0"/>
              <a:t>早已启飞</a:t>
            </a:r>
          </a:p>
        </p:txBody>
      </p:sp>
    </p:spTree>
    <p:extLst>
      <p:ext uri="{BB962C8B-B14F-4D97-AF65-F5344CB8AC3E}">
        <p14:creationId xmlns:p14="http://schemas.microsoft.com/office/powerpoint/2010/main" val="4220495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E52741-2044-E74E-BEA2-224F8D85101A}"/>
              </a:ext>
            </a:extLst>
          </p:cNvPr>
          <p:cNvSpPr>
            <a:spLocks noGrp="1"/>
          </p:cNvSpPr>
          <p:nvPr>
            <p:ph type="title"/>
          </p:nvPr>
        </p:nvSpPr>
        <p:spPr>
          <a:xfrm>
            <a:off x="914400" y="685799"/>
            <a:ext cx="10439400" cy="663925"/>
          </a:xfrm>
        </p:spPr>
        <p:txBody>
          <a:bodyPr>
            <a:normAutofit/>
          </a:bodyPr>
          <a:lstStyle/>
          <a:p>
            <a:r>
              <a:rPr kumimoji="1" lang="en-US" altLang="zh-CN" sz="2400" dirty="0" err="1"/>
              <a:t>Quarkus</a:t>
            </a:r>
            <a:endParaRPr kumimoji="1" lang="zh-CN" altLang="en-US" sz="2400" dirty="0"/>
          </a:p>
        </p:txBody>
      </p:sp>
      <p:sp>
        <p:nvSpPr>
          <p:cNvPr id="3" name="内容占位符 2">
            <a:extLst>
              <a:ext uri="{FF2B5EF4-FFF2-40B4-BE49-F238E27FC236}">
                <a16:creationId xmlns:a16="http://schemas.microsoft.com/office/drawing/2014/main" id="{71EACD78-1DBD-FC41-82E5-CF7B8FCD6B5C}"/>
              </a:ext>
            </a:extLst>
          </p:cNvPr>
          <p:cNvSpPr>
            <a:spLocks noGrp="1"/>
          </p:cNvSpPr>
          <p:nvPr>
            <p:ph idx="1"/>
          </p:nvPr>
        </p:nvSpPr>
        <p:spPr>
          <a:xfrm>
            <a:off x="1184856" y="1494292"/>
            <a:ext cx="9401578" cy="935569"/>
          </a:xfrm>
        </p:spPr>
        <p:txBody>
          <a:bodyPr>
            <a:noAutofit/>
          </a:bodyPr>
          <a:lstStyle/>
          <a:p>
            <a:pPr marL="0" indent="0">
              <a:buNone/>
            </a:pPr>
            <a:r>
              <a:rPr lang="en" altLang="zh-CN" sz="1800" dirty="0" err="1"/>
              <a:t>Quarkus</a:t>
            </a:r>
            <a:r>
              <a:rPr lang="en" altLang="zh-CN" sz="1800" dirty="0"/>
              <a:t> </a:t>
            </a:r>
            <a:r>
              <a:rPr lang="zh-CN" altLang="en-US" sz="1800" dirty="0"/>
              <a:t>为 </a:t>
            </a:r>
            <a:r>
              <a:rPr lang="en" altLang="zh-CN" sz="1800" dirty="0" err="1"/>
              <a:t>GraalVM</a:t>
            </a:r>
            <a:r>
              <a:rPr lang="en" altLang="zh-CN" sz="1800" dirty="0"/>
              <a:t> </a:t>
            </a:r>
            <a:r>
              <a:rPr lang="zh-CN" altLang="en-US" sz="1800" dirty="0"/>
              <a:t>和 </a:t>
            </a:r>
            <a:r>
              <a:rPr lang="en" altLang="zh-CN" sz="1800" dirty="0" err="1"/>
              <a:t>HotSpot</a:t>
            </a:r>
            <a:r>
              <a:rPr lang="en" altLang="zh-CN" sz="1800" dirty="0"/>
              <a:t> </a:t>
            </a:r>
            <a:r>
              <a:rPr lang="zh-CN" altLang="en-US" sz="1800" dirty="0"/>
              <a:t>量身定制用程序。启动超快，内存极低（不仅是堆大小）在容器编排平台（如</a:t>
            </a:r>
            <a:r>
              <a:rPr lang="en" altLang="zh-CN" sz="1800" dirty="0"/>
              <a:t>Kubernetes</a:t>
            </a:r>
            <a:r>
              <a:rPr lang="zh-CN" altLang="en" sz="1800" dirty="0"/>
              <a:t>）</a:t>
            </a:r>
            <a:r>
              <a:rPr lang="zh-CN" altLang="en-US" sz="1800" dirty="0"/>
              <a:t>中提供了近乎即时的向上扩展和高密度的内存利用率。我们使用一种称为编译时启动技术</a:t>
            </a:r>
            <a:br>
              <a:rPr lang="zh-CN" altLang="en-US" sz="1800" dirty="0"/>
            </a:br>
            <a:endParaRPr kumimoji="1" lang="zh-CN" altLang="en-US" sz="1800" dirty="0"/>
          </a:p>
        </p:txBody>
      </p:sp>
      <p:pic>
        <p:nvPicPr>
          <p:cNvPr id="1030" name="Picture 6">
            <a:extLst>
              <a:ext uri="{FF2B5EF4-FFF2-40B4-BE49-F238E27FC236}">
                <a16:creationId xmlns:a16="http://schemas.microsoft.com/office/drawing/2014/main" id="{723F6B2E-1FF1-114D-828B-C40A76FBBD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4856" y="2739572"/>
            <a:ext cx="6553205" cy="3004405"/>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a:extLst>
              <a:ext uri="{FF2B5EF4-FFF2-40B4-BE49-F238E27FC236}">
                <a16:creationId xmlns:a16="http://schemas.microsoft.com/office/drawing/2014/main" id="{59C81999-DC9A-8F45-B394-6C0F474B6F2A}"/>
              </a:ext>
            </a:extLst>
          </p:cNvPr>
          <p:cNvSpPr/>
          <p:nvPr/>
        </p:nvSpPr>
        <p:spPr>
          <a:xfrm>
            <a:off x="8023539" y="2739571"/>
            <a:ext cx="2859109" cy="2640018"/>
          </a:xfrm>
          <a:prstGeom prst="rect">
            <a:avLst/>
          </a:prstGeom>
        </p:spPr>
        <p:txBody>
          <a:bodyPr wrap="square">
            <a:spAutoFit/>
          </a:bodyPr>
          <a:lstStyle/>
          <a:p>
            <a:pPr>
              <a:lnSpc>
                <a:spcPct val="150000"/>
              </a:lnSpc>
              <a:buFont typeface="Arial" panose="020B0604020202020204" pitchFamily="34" charset="0"/>
              <a:buChar char="•"/>
            </a:pPr>
            <a:r>
              <a:rPr lang="zh-CN" altLang="en-US" sz="1600" b="0" i="0" dirty="0">
                <a:solidFill>
                  <a:srgbClr val="121212"/>
                </a:solidFill>
                <a:effectLst/>
                <a:latin typeface="-apple-system"/>
              </a:rPr>
              <a:t> 专为开发人员而设计</a:t>
            </a:r>
          </a:p>
          <a:p>
            <a:pPr>
              <a:lnSpc>
                <a:spcPct val="150000"/>
              </a:lnSpc>
              <a:buFont typeface="Arial" panose="020B0604020202020204" pitchFamily="34" charset="0"/>
              <a:buChar char="•"/>
            </a:pPr>
            <a:endParaRPr lang="en-US" altLang="zh-CN" sz="1600" b="0" i="0" dirty="0">
              <a:solidFill>
                <a:srgbClr val="121212"/>
              </a:solidFill>
              <a:effectLst/>
              <a:latin typeface="-apple-system"/>
            </a:endParaRPr>
          </a:p>
          <a:p>
            <a:pPr>
              <a:lnSpc>
                <a:spcPct val="150000"/>
              </a:lnSpc>
              <a:buFont typeface="Arial" panose="020B0604020202020204" pitchFamily="34" charset="0"/>
              <a:buChar char="•"/>
            </a:pPr>
            <a:r>
              <a:rPr lang="zh-CN" altLang="en-US" sz="1600" b="0" i="0" dirty="0">
                <a:solidFill>
                  <a:srgbClr val="121212"/>
                </a:solidFill>
                <a:effectLst/>
                <a:latin typeface="-apple-system"/>
              </a:rPr>
              <a:t> 容器优先</a:t>
            </a:r>
          </a:p>
          <a:p>
            <a:pPr>
              <a:lnSpc>
                <a:spcPct val="150000"/>
              </a:lnSpc>
              <a:buFont typeface="Arial" panose="020B0604020202020204" pitchFamily="34" charset="0"/>
              <a:buChar char="•"/>
            </a:pPr>
            <a:endParaRPr lang="en-US" altLang="zh-CN" sz="1600" b="0" i="0" dirty="0">
              <a:solidFill>
                <a:srgbClr val="121212"/>
              </a:solidFill>
              <a:effectLst/>
              <a:latin typeface="-apple-system"/>
            </a:endParaRPr>
          </a:p>
          <a:p>
            <a:pPr>
              <a:lnSpc>
                <a:spcPct val="150000"/>
              </a:lnSpc>
              <a:buFont typeface="Arial" panose="020B0604020202020204" pitchFamily="34" charset="0"/>
              <a:buChar char="•"/>
            </a:pPr>
            <a:r>
              <a:rPr lang="zh-CN" altLang="en-US" sz="1600" b="0" i="0" dirty="0">
                <a:solidFill>
                  <a:srgbClr val="121212"/>
                </a:solidFill>
                <a:effectLst/>
                <a:latin typeface="-apple-system"/>
              </a:rPr>
              <a:t> 命令式和响应式代码</a:t>
            </a:r>
          </a:p>
          <a:p>
            <a:pPr>
              <a:lnSpc>
                <a:spcPct val="150000"/>
              </a:lnSpc>
              <a:buFont typeface="Arial" panose="020B0604020202020204" pitchFamily="34" charset="0"/>
              <a:buChar char="•"/>
            </a:pPr>
            <a:endParaRPr lang="en-US" altLang="zh-CN" sz="1600" b="0" i="0" dirty="0">
              <a:solidFill>
                <a:srgbClr val="121212"/>
              </a:solidFill>
              <a:effectLst/>
              <a:latin typeface="-apple-system"/>
            </a:endParaRPr>
          </a:p>
          <a:p>
            <a:pPr>
              <a:lnSpc>
                <a:spcPct val="150000"/>
              </a:lnSpc>
              <a:buFont typeface="Arial" panose="020B0604020202020204" pitchFamily="34" charset="0"/>
              <a:buChar char="•"/>
            </a:pPr>
            <a:r>
              <a:rPr lang="zh-CN" altLang="en-US" sz="1600" b="0" i="0" dirty="0">
                <a:solidFill>
                  <a:srgbClr val="121212"/>
                </a:solidFill>
                <a:effectLst/>
                <a:latin typeface="-apple-system"/>
              </a:rPr>
              <a:t> 微服务优先</a:t>
            </a:r>
          </a:p>
        </p:txBody>
      </p:sp>
    </p:spTree>
    <p:extLst>
      <p:ext uri="{BB962C8B-B14F-4D97-AF65-F5344CB8AC3E}">
        <p14:creationId xmlns:p14="http://schemas.microsoft.com/office/powerpoint/2010/main" val="1949102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a:extLst>
              <a:ext uri="{FF2B5EF4-FFF2-40B4-BE49-F238E27FC236}">
                <a16:creationId xmlns:a16="http://schemas.microsoft.com/office/drawing/2014/main" id="{DC3292CF-C860-9740-865C-3F3E4879A92C}"/>
              </a:ext>
            </a:extLst>
          </p:cNvPr>
          <p:cNvSpPr>
            <a:spLocks noGrp="1"/>
          </p:cNvSpPr>
          <p:nvPr>
            <p:ph type="title"/>
          </p:nvPr>
        </p:nvSpPr>
        <p:spPr>
          <a:xfrm>
            <a:off x="724395" y="508870"/>
            <a:ext cx="10439400" cy="663925"/>
          </a:xfrm>
        </p:spPr>
        <p:txBody>
          <a:bodyPr>
            <a:normAutofit/>
          </a:bodyPr>
          <a:lstStyle/>
          <a:p>
            <a:r>
              <a:rPr lang="en" altLang="zh-CN" sz="2400" dirty="0" err="1"/>
              <a:t>Graal</a:t>
            </a:r>
            <a:r>
              <a:rPr lang="en-US" altLang="zh-CN" sz="2400" dirty="0"/>
              <a:t>VM</a:t>
            </a:r>
            <a:r>
              <a:rPr lang="zh-CN" altLang="en-US" sz="2400" dirty="0"/>
              <a:t> </a:t>
            </a:r>
            <a:endParaRPr kumimoji="1" lang="zh-CN" altLang="en-US" sz="2400" dirty="0"/>
          </a:p>
        </p:txBody>
      </p:sp>
      <p:sp>
        <p:nvSpPr>
          <p:cNvPr id="6" name="文本框 5">
            <a:extLst>
              <a:ext uri="{FF2B5EF4-FFF2-40B4-BE49-F238E27FC236}">
                <a16:creationId xmlns:a16="http://schemas.microsoft.com/office/drawing/2014/main" id="{CFC6088A-56E1-5340-9DD8-E77A0457F814}"/>
              </a:ext>
            </a:extLst>
          </p:cNvPr>
          <p:cNvSpPr txBox="1"/>
          <p:nvPr/>
        </p:nvSpPr>
        <p:spPr>
          <a:xfrm>
            <a:off x="1229032" y="1284560"/>
            <a:ext cx="5442155" cy="369332"/>
          </a:xfrm>
          <a:prstGeom prst="rect">
            <a:avLst/>
          </a:prstGeom>
          <a:noFill/>
        </p:spPr>
        <p:txBody>
          <a:bodyPr wrap="square" rtlCol="0">
            <a:spAutoFit/>
          </a:bodyPr>
          <a:lstStyle/>
          <a:p>
            <a:r>
              <a:rPr lang="en" altLang="zh-CN" dirty="0">
                <a:solidFill>
                  <a:srgbClr val="FF0000"/>
                </a:solidFill>
              </a:rPr>
              <a:t>Run Programs Faster Anywhere</a:t>
            </a:r>
            <a:endParaRPr kumimoji="1" lang="zh-CN" altLang="en-US" dirty="0">
              <a:solidFill>
                <a:srgbClr val="FF0000"/>
              </a:solidFill>
            </a:endParaRPr>
          </a:p>
        </p:txBody>
      </p:sp>
      <p:sp>
        <p:nvSpPr>
          <p:cNvPr id="7" name="矩形 6">
            <a:extLst>
              <a:ext uri="{FF2B5EF4-FFF2-40B4-BE49-F238E27FC236}">
                <a16:creationId xmlns:a16="http://schemas.microsoft.com/office/drawing/2014/main" id="{E221BD99-5A2A-3340-A951-5F9144F5C4A7}"/>
              </a:ext>
            </a:extLst>
          </p:cNvPr>
          <p:cNvSpPr/>
          <p:nvPr/>
        </p:nvSpPr>
        <p:spPr>
          <a:xfrm>
            <a:off x="1229032" y="1765657"/>
            <a:ext cx="9733936" cy="646331"/>
          </a:xfrm>
          <a:prstGeom prst="rect">
            <a:avLst/>
          </a:prstGeom>
        </p:spPr>
        <p:txBody>
          <a:bodyPr wrap="square">
            <a:spAutoFit/>
          </a:bodyPr>
          <a:lstStyle/>
          <a:p>
            <a:r>
              <a:rPr lang="en" altLang="zh-CN" dirty="0"/>
              <a:t> </a:t>
            </a:r>
            <a:r>
              <a:rPr lang="en" altLang="zh-CN" dirty="0" err="1"/>
              <a:t>GraalVM</a:t>
            </a:r>
            <a:r>
              <a:rPr lang="en" altLang="zh-CN" dirty="0"/>
              <a:t> </a:t>
            </a:r>
            <a:r>
              <a:rPr lang="zh-CN" altLang="en-US" dirty="0"/>
              <a:t>是一个高性能 </a:t>
            </a:r>
            <a:r>
              <a:rPr lang="en" altLang="zh-CN" dirty="0"/>
              <a:t>JDK </a:t>
            </a:r>
            <a:r>
              <a:rPr lang="zh-CN" altLang="en-US" dirty="0"/>
              <a:t>发行版，旨在加速用 </a:t>
            </a:r>
            <a:r>
              <a:rPr lang="en" altLang="zh-CN" dirty="0"/>
              <a:t>Java </a:t>
            </a:r>
            <a:r>
              <a:rPr lang="zh-CN" altLang="en-US" dirty="0"/>
              <a:t>和其他 </a:t>
            </a:r>
            <a:r>
              <a:rPr lang="en" altLang="zh-CN" dirty="0"/>
              <a:t>JVM </a:t>
            </a:r>
            <a:r>
              <a:rPr lang="zh-CN" altLang="en-US" dirty="0"/>
              <a:t>语言编写的应用程序的执行，同时支持 </a:t>
            </a:r>
            <a:r>
              <a:rPr lang="en" altLang="zh-CN" dirty="0"/>
              <a:t>JavaScript</a:t>
            </a:r>
            <a:r>
              <a:rPr lang="zh-CN" altLang="en" dirty="0"/>
              <a:t>、 </a:t>
            </a:r>
            <a:r>
              <a:rPr lang="en" altLang="zh-CN" dirty="0"/>
              <a:t>Ruby</a:t>
            </a:r>
            <a:r>
              <a:rPr lang="zh-CN" altLang="en" dirty="0"/>
              <a:t>、 </a:t>
            </a:r>
            <a:r>
              <a:rPr lang="en" altLang="zh-CN" dirty="0"/>
              <a:t>Python </a:t>
            </a:r>
            <a:r>
              <a:rPr lang="zh-CN" altLang="en-US" dirty="0"/>
              <a:t>和许多其他流行语言</a:t>
            </a:r>
            <a:endParaRPr kumimoji="1" lang="zh-CN" altLang="en-US" dirty="0"/>
          </a:p>
        </p:txBody>
      </p:sp>
      <p:sp>
        <p:nvSpPr>
          <p:cNvPr id="18" name="文本框 17">
            <a:extLst>
              <a:ext uri="{FF2B5EF4-FFF2-40B4-BE49-F238E27FC236}">
                <a16:creationId xmlns:a16="http://schemas.microsoft.com/office/drawing/2014/main" id="{48035B53-11DA-9149-9726-9A0C40BF6718}"/>
              </a:ext>
            </a:extLst>
          </p:cNvPr>
          <p:cNvSpPr txBox="1"/>
          <p:nvPr/>
        </p:nvSpPr>
        <p:spPr>
          <a:xfrm>
            <a:off x="6096000" y="2901611"/>
            <a:ext cx="5032147" cy="2058320"/>
          </a:xfrm>
          <a:prstGeom prst="rect">
            <a:avLst/>
          </a:prstGeom>
          <a:noFill/>
        </p:spPr>
        <p:txBody>
          <a:bodyPr wrap="none" rtlCol="0">
            <a:spAutoFit/>
          </a:bodyPr>
          <a:lstStyle/>
          <a:p>
            <a:pPr>
              <a:lnSpc>
                <a:spcPct val="250000"/>
              </a:lnSpc>
            </a:pPr>
            <a:r>
              <a:rPr lang="zh-CN" altLang="en-US" dirty="0"/>
              <a:t>增加应用程序吞吐量并减少延迟</a:t>
            </a:r>
            <a:endParaRPr lang="en-US" altLang="zh-CN" dirty="0"/>
          </a:p>
          <a:p>
            <a:pPr>
              <a:lnSpc>
                <a:spcPct val="250000"/>
              </a:lnSpc>
            </a:pPr>
            <a:r>
              <a:rPr lang="zh-CN" altLang="en-US" dirty="0"/>
              <a:t>将应用程序编译成小型自包含的本机二进制文件</a:t>
            </a:r>
            <a:endParaRPr lang="en-US" altLang="zh-CN" dirty="0"/>
          </a:p>
          <a:p>
            <a:pPr>
              <a:lnSpc>
                <a:spcPct val="250000"/>
              </a:lnSpc>
            </a:pPr>
            <a:r>
              <a:rPr lang="zh-CN" altLang="en-US" dirty="0"/>
              <a:t>无缝地使用多种语言和库</a:t>
            </a:r>
            <a:endParaRPr kumimoji="1" lang="zh-CN" altLang="en-US" dirty="0"/>
          </a:p>
        </p:txBody>
      </p:sp>
      <p:pic>
        <p:nvPicPr>
          <p:cNvPr id="19" name="图片 18">
            <a:extLst>
              <a:ext uri="{FF2B5EF4-FFF2-40B4-BE49-F238E27FC236}">
                <a16:creationId xmlns:a16="http://schemas.microsoft.com/office/drawing/2014/main" id="{A383939D-C08C-BF4C-87DA-50987C50F7C0}"/>
              </a:ext>
            </a:extLst>
          </p:cNvPr>
          <p:cNvPicPr>
            <a:picLocks noChangeAspect="1"/>
          </p:cNvPicPr>
          <p:nvPr/>
        </p:nvPicPr>
        <p:blipFill>
          <a:blip r:embed="rId3"/>
          <a:stretch>
            <a:fillRect/>
          </a:stretch>
        </p:blipFill>
        <p:spPr>
          <a:xfrm>
            <a:off x="1229032" y="2750310"/>
            <a:ext cx="4555948" cy="2823130"/>
          </a:xfrm>
          <a:prstGeom prst="rect">
            <a:avLst/>
          </a:prstGeom>
        </p:spPr>
      </p:pic>
    </p:spTree>
    <p:extLst>
      <p:ext uri="{BB962C8B-B14F-4D97-AF65-F5344CB8AC3E}">
        <p14:creationId xmlns:p14="http://schemas.microsoft.com/office/powerpoint/2010/main" val="319725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DEF49227-5AD6-614A-96B4-AF9AA10F7DE8}"/>
              </a:ext>
            </a:extLst>
          </p:cNvPr>
          <p:cNvSpPr>
            <a:spLocks noGrp="1"/>
          </p:cNvSpPr>
          <p:nvPr>
            <p:ph type="title"/>
          </p:nvPr>
        </p:nvSpPr>
        <p:spPr>
          <a:xfrm>
            <a:off x="914400" y="685799"/>
            <a:ext cx="10439400" cy="663925"/>
          </a:xfrm>
        </p:spPr>
        <p:txBody>
          <a:bodyPr>
            <a:normAutofit/>
          </a:bodyPr>
          <a:lstStyle/>
          <a:p>
            <a:r>
              <a:rPr lang="en" altLang="zh-CN" sz="2400" dirty="0">
                <a:solidFill>
                  <a:srgbClr val="1D1D1F"/>
                </a:solidFill>
                <a:latin typeface="Helvetica Neue" panose="02000503000000020004" pitchFamily="2" charset="0"/>
              </a:rPr>
              <a:t>java</a:t>
            </a:r>
            <a:r>
              <a:rPr lang="zh-CN" altLang="en-US" sz="2400" dirty="0">
                <a:solidFill>
                  <a:srgbClr val="1D1D1F"/>
                </a:solidFill>
                <a:latin typeface="Helvetica Neue" panose="02000503000000020004" pitchFamily="2" charset="0"/>
              </a:rPr>
              <a:t>编译技术演进</a:t>
            </a:r>
            <a:endParaRPr kumimoji="1" lang="zh-CN" altLang="en-US" sz="2400" dirty="0"/>
          </a:p>
        </p:txBody>
      </p:sp>
      <p:pic>
        <p:nvPicPr>
          <p:cNvPr id="1028" name="Picture 4" descr="image">
            <a:extLst>
              <a:ext uri="{FF2B5EF4-FFF2-40B4-BE49-F238E27FC236}">
                <a16:creationId xmlns:a16="http://schemas.microsoft.com/office/drawing/2014/main" id="{454E8253-74DB-CB44-9014-34D0F88A20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4950" y="1349724"/>
            <a:ext cx="6642100" cy="2758028"/>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a:extLst>
              <a:ext uri="{FF2B5EF4-FFF2-40B4-BE49-F238E27FC236}">
                <a16:creationId xmlns:a16="http://schemas.microsoft.com/office/drawing/2014/main" id="{B41D41C8-8EB9-D148-9572-E51F1FF01DD7}"/>
              </a:ext>
            </a:extLst>
          </p:cNvPr>
          <p:cNvSpPr/>
          <p:nvPr/>
        </p:nvSpPr>
        <p:spPr>
          <a:xfrm>
            <a:off x="1738741" y="4311710"/>
            <a:ext cx="9062609" cy="1709699"/>
          </a:xfrm>
          <a:prstGeom prst="rect">
            <a:avLst/>
          </a:prstGeom>
        </p:spPr>
        <p:txBody>
          <a:bodyPr wrap="square">
            <a:spAutoFit/>
          </a:bodyPr>
          <a:lstStyle/>
          <a:p>
            <a:pPr>
              <a:lnSpc>
                <a:spcPct val="150000"/>
              </a:lnSpc>
            </a:pPr>
            <a:r>
              <a:rPr lang="en-US" altLang="zh-CN" dirty="0">
                <a:solidFill>
                  <a:srgbClr val="333333"/>
                </a:solidFill>
                <a:latin typeface="-apple-system"/>
              </a:rPr>
              <a:t>1.</a:t>
            </a:r>
            <a:r>
              <a:rPr lang="zh-CN" altLang="en-US" dirty="0">
                <a:solidFill>
                  <a:srgbClr val="333333"/>
                </a:solidFill>
                <a:latin typeface="-apple-system"/>
              </a:rPr>
              <a:t> </a:t>
            </a:r>
            <a:r>
              <a:rPr lang="en-US" altLang="zh-CN" dirty="0">
                <a:solidFill>
                  <a:srgbClr val="333333"/>
                </a:solidFill>
                <a:latin typeface="-apple-system"/>
              </a:rPr>
              <a:t>j</a:t>
            </a:r>
            <a:r>
              <a:rPr lang="en" altLang="zh-CN" dirty="0" err="1">
                <a:solidFill>
                  <a:srgbClr val="333333"/>
                </a:solidFill>
                <a:latin typeface="-apple-system"/>
              </a:rPr>
              <a:t>avac</a:t>
            </a:r>
            <a:r>
              <a:rPr lang="en" altLang="zh-CN" dirty="0">
                <a:solidFill>
                  <a:srgbClr val="333333"/>
                </a:solidFill>
                <a:latin typeface="-apple-system"/>
              </a:rPr>
              <a:t>(</a:t>
            </a:r>
            <a:r>
              <a:rPr lang="zh-CN" altLang="en-US" dirty="0">
                <a:solidFill>
                  <a:srgbClr val="333333"/>
                </a:solidFill>
                <a:latin typeface="-apple-system"/>
              </a:rPr>
              <a:t>前端静态编译器</a:t>
            </a:r>
            <a:r>
              <a:rPr lang="en-US" altLang="zh-CN" dirty="0">
                <a:solidFill>
                  <a:srgbClr val="333333"/>
                </a:solidFill>
                <a:latin typeface="-apple-system"/>
              </a:rPr>
              <a:t>)</a:t>
            </a:r>
            <a:r>
              <a:rPr lang="zh-CN" altLang="en-US" dirty="0">
                <a:solidFill>
                  <a:srgbClr val="333333"/>
                </a:solidFill>
                <a:latin typeface="-apple-system"/>
              </a:rPr>
              <a:t>                                      </a:t>
            </a:r>
            <a:r>
              <a:rPr lang="en-US" altLang="zh-CN" dirty="0">
                <a:solidFill>
                  <a:srgbClr val="333333"/>
                </a:solidFill>
                <a:latin typeface="-apple-system"/>
              </a:rPr>
              <a:t>		</a:t>
            </a:r>
            <a:r>
              <a:rPr lang="zh-CN" altLang="en-US" dirty="0">
                <a:solidFill>
                  <a:srgbClr val="333333"/>
                </a:solidFill>
                <a:latin typeface="-apple-system"/>
              </a:rPr>
              <a:t>*</a:t>
            </a:r>
            <a:r>
              <a:rPr lang="en-US" altLang="zh-CN" dirty="0">
                <a:solidFill>
                  <a:srgbClr val="333333"/>
                </a:solidFill>
                <a:latin typeface="-apple-system"/>
              </a:rPr>
              <a:t>.</a:t>
            </a:r>
            <a:r>
              <a:rPr lang="en" altLang="zh-CN" dirty="0">
                <a:solidFill>
                  <a:srgbClr val="333333"/>
                </a:solidFill>
                <a:latin typeface="-apple-system"/>
              </a:rPr>
              <a:t>java</a:t>
            </a:r>
            <a:r>
              <a:rPr lang="zh-CN" altLang="en-US" dirty="0">
                <a:solidFill>
                  <a:srgbClr val="333333"/>
                </a:solidFill>
                <a:latin typeface="-apple-system"/>
              </a:rPr>
              <a:t>编译为*</a:t>
            </a:r>
            <a:r>
              <a:rPr lang="en-US" altLang="zh-CN" dirty="0">
                <a:solidFill>
                  <a:srgbClr val="333333"/>
                </a:solidFill>
                <a:latin typeface="-apple-system"/>
              </a:rPr>
              <a:t>.</a:t>
            </a:r>
            <a:r>
              <a:rPr lang="en" altLang="zh-CN" dirty="0">
                <a:solidFill>
                  <a:srgbClr val="333333"/>
                </a:solidFill>
                <a:latin typeface="-apple-system"/>
              </a:rPr>
              <a:t>class</a:t>
            </a:r>
            <a:r>
              <a:rPr lang="zh-CN" altLang="en-US" dirty="0">
                <a:solidFill>
                  <a:srgbClr val="333333"/>
                </a:solidFill>
                <a:latin typeface="-apple-system"/>
              </a:rPr>
              <a:t>文件</a:t>
            </a:r>
          </a:p>
          <a:p>
            <a:pPr>
              <a:lnSpc>
                <a:spcPct val="150000"/>
              </a:lnSpc>
            </a:pPr>
            <a:r>
              <a:rPr lang="en-US" altLang="zh-CN" dirty="0">
                <a:solidFill>
                  <a:srgbClr val="333333"/>
                </a:solidFill>
                <a:latin typeface="-apple-system"/>
              </a:rPr>
              <a:t>2.</a:t>
            </a:r>
            <a:r>
              <a:rPr lang="zh-CN" altLang="en-US" dirty="0">
                <a:solidFill>
                  <a:srgbClr val="333333"/>
                </a:solidFill>
                <a:latin typeface="-apple-system"/>
              </a:rPr>
              <a:t> </a:t>
            </a:r>
            <a:r>
              <a:rPr lang="en" altLang="zh-CN" dirty="0">
                <a:solidFill>
                  <a:srgbClr val="333333"/>
                </a:solidFill>
                <a:latin typeface="-apple-system"/>
              </a:rPr>
              <a:t>JIT</a:t>
            </a:r>
            <a:r>
              <a:rPr lang="en-US" altLang="zh-CN" dirty="0">
                <a:solidFill>
                  <a:srgbClr val="333333"/>
                </a:solidFill>
                <a:latin typeface="-apple-system"/>
              </a:rPr>
              <a:t>(</a:t>
            </a:r>
            <a:r>
              <a:rPr lang="en" altLang="zh-CN" dirty="0">
                <a:solidFill>
                  <a:srgbClr val="1D1D1F"/>
                </a:solidFill>
                <a:latin typeface="Helvetica Neue" panose="02000503000000020004" pitchFamily="2" charset="0"/>
              </a:rPr>
              <a:t>Just-in-time</a:t>
            </a:r>
            <a:r>
              <a:rPr lang="en-US" altLang="zh-CN" dirty="0">
                <a:solidFill>
                  <a:srgbClr val="1D1D1F"/>
                </a:solidFill>
                <a:latin typeface="Helvetica Neue" panose="02000503000000020004" pitchFamily="2" charset="0"/>
              </a:rPr>
              <a:t>)</a:t>
            </a:r>
            <a:r>
              <a:rPr lang="zh-CN" altLang="en-US" dirty="0">
                <a:solidFill>
                  <a:srgbClr val="1D1D1F"/>
                </a:solidFill>
                <a:latin typeface="Helvetica Neue" panose="02000503000000020004" pitchFamily="2" charset="0"/>
              </a:rPr>
              <a:t>后端动态</a:t>
            </a:r>
            <a:r>
              <a:rPr lang="en-US" altLang="zh-CN" dirty="0">
                <a:solidFill>
                  <a:srgbClr val="1D1D1F"/>
                </a:solidFill>
                <a:latin typeface="Helvetica Neue" panose="02000503000000020004" pitchFamily="2" charset="0"/>
              </a:rPr>
              <a:t>(</a:t>
            </a:r>
            <a:r>
              <a:rPr lang="zh-CN" altLang="en-US" dirty="0">
                <a:solidFill>
                  <a:srgbClr val="1D1D1F"/>
                </a:solidFill>
                <a:latin typeface="Helvetica Neue" panose="02000503000000020004" pitchFamily="2" charset="0"/>
              </a:rPr>
              <a:t>即时</a:t>
            </a:r>
            <a:r>
              <a:rPr lang="en-US" altLang="zh-CN" dirty="0">
                <a:solidFill>
                  <a:srgbClr val="1D1D1F"/>
                </a:solidFill>
                <a:latin typeface="Helvetica Neue" panose="02000503000000020004" pitchFamily="2" charset="0"/>
              </a:rPr>
              <a:t>)</a:t>
            </a:r>
            <a:r>
              <a:rPr lang="zh-CN" altLang="en-US" dirty="0">
                <a:solidFill>
                  <a:srgbClr val="1D1D1F"/>
                </a:solidFill>
                <a:latin typeface="Helvetica Neue" panose="02000503000000020004" pitchFamily="2" charset="0"/>
              </a:rPr>
              <a:t>编译</a:t>
            </a:r>
            <a:r>
              <a:rPr lang="zh-CN" altLang="en-US" dirty="0">
                <a:solidFill>
                  <a:srgbClr val="333333"/>
                </a:solidFill>
                <a:latin typeface="-apple-system"/>
              </a:rPr>
              <a:t>             </a:t>
            </a:r>
            <a:r>
              <a:rPr lang="en-US" altLang="zh-CN" dirty="0">
                <a:solidFill>
                  <a:srgbClr val="333333"/>
                </a:solidFill>
                <a:latin typeface="-apple-system"/>
              </a:rPr>
              <a:t>		</a:t>
            </a:r>
            <a:r>
              <a:rPr lang="zh-CN" altLang="en-US" dirty="0">
                <a:solidFill>
                  <a:srgbClr val="333333"/>
                </a:solidFill>
                <a:latin typeface="-apple-system"/>
              </a:rPr>
              <a:t>*</a:t>
            </a:r>
            <a:r>
              <a:rPr lang="en-US" altLang="zh-CN" dirty="0">
                <a:solidFill>
                  <a:srgbClr val="333333"/>
                </a:solidFill>
                <a:latin typeface="-apple-system"/>
              </a:rPr>
              <a:t>.</a:t>
            </a:r>
            <a:r>
              <a:rPr lang="en" altLang="zh-CN" dirty="0">
                <a:solidFill>
                  <a:srgbClr val="333333"/>
                </a:solidFill>
                <a:latin typeface="-apple-system"/>
              </a:rPr>
              <a:t>class</a:t>
            </a:r>
            <a:r>
              <a:rPr lang="zh-CN" altLang="en-US" dirty="0">
                <a:solidFill>
                  <a:srgbClr val="333333"/>
                </a:solidFill>
                <a:latin typeface="-apple-system"/>
              </a:rPr>
              <a:t>文件转变成机器码的过程</a:t>
            </a:r>
            <a:endParaRPr lang="en-US" altLang="zh-CN" dirty="0">
              <a:solidFill>
                <a:srgbClr val="333333"/>
              </a:solidFill>
              <a:latin typeface="-apple-system"/>
            </a:endParaRPr>
          </a:p>
          <a:p>
            <a:pPr>
              <a:lnSpc>
                <a:spcPct val="150000"/>
              </a:lnSpc>
            </a:pPr>
            <a:r>
              <a:rPr lang="en-US" altLang="zh-CN" dirty="0">
                <a:solidFill>
                  <a:srgbClr val="333333"/>
                </a:solidFill>
                <a:latin typeface="-apple-system"/>
              </a:rPr>
              <a:t>3.</a:t>
            </a:r>
            <a:r>
              <a:rPr lang="zh-CN" altLang="en-US" dirty="0">
                <a:solidFill>
                  <a:srgbClr val="333333"/>
                </a:solidFill>
                <a:latin typeface="-apple-system"/>
              </a:rPr>
              <a:t> </a:t>
            </a:r>
            <a:r>
              <a:rPr lang="en-US" altLang="zh-CN" dirty="0">
                <a:solidFill>
                  <a:srgbClr val="333333"/>
                </a:solidFill>
                <a:latin typeface="-apple-system"/>
              </a:rPr>
              <a:t>JIT+AOT</a:t>
            </a:r>
            <a:r>
              <a:rPr lang="zh-CN" altLang="en-US" dirty="0">
                <a:solidFill>
                  <a:srgbClr val="333333"/>
                </a:solidFill>
                <a:latin typeface="-apple-system"/>
              </a:rPr>
              <a:t> </a:t>
            </a:r>
            <a:r>
              <a:rPr lang="en-US" altLang="zh-CN" dirty="0">
                <a:solidFill>
                  <a:srgbClr val="333333"/>
                </a:solidFill>
                <a:latin typeface="-apple-system"/>
              </a:rPr>
              <a:t>			</a:t>
            </a:r>
            <a:r>
              <a:rPr lang="zh-CN" altLang="en-US" dirty="0">
                <a:solidFill>
                  <a:srgbClr val="333333"/>
                </a:solidFill>
                <a:latin typeface="-apple-system"/>
              </a:rPr>
              <a:t>               </a:t>
            </a:r>
            <a:r>
              <a:rPr lang="en-US" altLang="zh-CN" dirty="0">
                <a:solidFill>
                  <a:srgbClr val="333333"/>
                </a:solidFill>
                <a:latin typeface="-apple-system"/>
              </a:rPr>
              <a:t>		</a:t>
            </a:r>
            <a:r>
              <a:rPr lang="zh-CN" altLang="en-US" dirty="0">
                <a:solidFill>
                  <a:srgbClr val="333333"/>
                </a:solidFill>
                <a:latin typeface="-apple-system"/>
              </a:rPr>
              <a:t>*</a:t>
            </a:r>
            <a:r>
              <a:rPr lang="en-US" altLang="zh-CN" dirty="0">
                <a:solidFill>
                  <a:srgbClr val="333333"/>
                </a:solidFill>
                <a:latin typeface="-apple-system"/>
              </a:rPr>
              <a:t>.</a:t>
            </a:r>
            <a:r>
              <a:rPr lang="en" altLang="zh-CN" dirty="0">
                <a:solidFill>
                  <a:srgbClr val="333333"/>
                </a:solidFill>
                <a:latin typeface="-apple-system"/>
              </a:rPr>
              <a:t>class</a:t>
            </a:r>
            <a:r>
              <a:rPr lang="zh-CN" altLang="en-US" dirty="0">
                <a:solidFill>
                  <a:srgbClr val="333333"/>
                </a:solidFill>
                <a:latin typeface="-apple-system"/>
              </a:rPr>
              <a:t>文件转变成机器码的过程</a:t>
            </a:r>
          </a:p>
          <a:p>
            <a:pPr>
              <a:lnSpc>
                <a:spcPct val="150000"/>
              </a:lnSpc>
            </a:pPr>
            <a:r>
              <a:rPr lang="en-US" altLang="zh-CN" dirty="0">
                <a:solidFill>
                  <a:srgbClr val="333333"/>
                </a:solidFill>
                <a:latin typeface="-apple-system"/>
              </a:rPr>
              <a:t>4.</a:t>
            </a:r>
            <a:r>
              <a:rPr lang="zh-CN" altLang="en-US" dirty="0">
                <a:solidFill>
                  <a:srgbClr val="333333"/>
                </a:solidFill>
                <a:latin typeface="-apple-system"/>
              </a:rPr>
              <a:t> </a:t>
            </a:r>
            <a:r>
              <a:rPr lang="en" altLang="zh-CN" dirty="0">
                <a:solidFill>
                  <a:srgbClr val="333333"/>
                </a:solidFill>
                <a:latin typeface="-apple-system"/>
              </a:rPr>
              <a:t>AOT</a:t>
            </a:r>
            <a:r>
              <a:rPr lang="zh-CN" altLang="en-US" dirty="0">
                <a:solidFill>
                  <a:srgbClr val="333333"/>
                </a:solidFill>
                <a:latin typeface="-apple-system"/>
              </a:rPr>
              <a:t> </a:t>
            </a:r>
            <a:r>
              <a:rPr lang="en" altLang="zh-CN" dirty="0">
                <a:solidFill>
                  <a:srgbClr val="1D1D1F"/>
                </a:solidFill>
                <a:latin typeface="Helvetica Neue" panose="02000503000000020004" pitchFamily="2" charset="0"/>
              </a:rPr>
              <a:t>Ahead Of Time</a:t>
            </a:r>
            <a:r>
              <a:rPr lang="zh-CN" altLang="en" dirty="0">
                <a:solidFill>
                  <a:srgbClr val="1D1D1F"/>
                </a:solidFill>
                <a:latin typeface="Helvetica Neue" panose="02000503000000020004" pitchFamily="2" charset="0"/>
              </a:rPr>
              <a:t>，</a:t>
            </a:r>
            <a:r>
              <a:rPr lang="zh-CN" altLang="en-US" dirty="0">
                <a:solidFill>
                  <a:srgbClr val="1D1D1F"/>
                </a:solidFill>
                <a:latin typeface="Helvetica Neue" panose="02000503000000020004" pitchFamily="2" charset="0"/>
              </a:rPr>
              <a:t>运行前编译</a:t>
            </a:r>
            <a:r>
              <a:rPr lang="zh-CN" altLang="en-US" dirty="0">
                <a:solidFill>
                  <a:srgbClr val="333333"/>
                </a:solidFill>
                <a:latin typeface="-apple-system"/>
              </a:rPr>
              <a:t>                 </a:t>
            </a:r>
            <a:r>
              <a:rPr lang="en-US" altLang="zh-CN" dirty="0">
                <a:solidFill>
                  <a:srgbClr val="333333"/>
                </a:solidFill>
                <a:latin typeface="-apple-system"/>
              </a:rPr>
              <a:t>		</a:t>
            </a:r>
            <a:r>
              <a:rPr lang="zh-CN" altLang="en-US" dirty="0">
                <a:solidFill>
                  <a:srgbClr val="333333"/>
                </a:solidFill>
                <a:latin typeface="-apple-system"/>
              </a:rPr>
              <a:t>*</a:t>
            </a:r>
            <a:r>
              <a:rPr lang="en-US" altLang="zh-CN" dirty="0">
                <a:solidFill>
                  <a:srgbClr val="333333"/>
                </a:solidFill>
                <a:latin typeface="-apple-system"/>
              </a:rPr>
              <a:t>.</a:t>
            </a:r>
            <a:r>
              <a:rPr lang="en" altLang="zh-CN" dirty="0">
                <a:solidFill>
                  <a:srgbClr val="333333"/>
                </a:solidFill>
                <a:latin typeface="-apple-system"/>
              </a:rPr>
              <a:t>java</a:t>
            </a:r>
            <a:r>
              <a:rPr lang="zh-CN" altLang="en-US" dirty="0">
                <a:solidFill>
                  <a:srgbClr val="333333"/>
                </a:solidFill>
                <a:latin typeface="-apple-system"/>
              </a:rPr>
              <a:t>文件编译成本地机器码过程</a:t>
            </a:r>
          </a:p>
        </p:txBody>
      </p:sp>
      <p:sp>
        <p:nvSpPr>
          <p:cNvPr id="2" name="右箭头 1">
            <a:extLst>
              <a:ext uri="{FF2B5EF4-FFF2-40B4-BE49-F238E27FC236}">
                <a16:creationId xmlns:a16="http://schemas.microsoft.com/office/drawing/2014/main" id="{63AA4C02-8071-2E47-B88E-F3D122C4847C}"/>
              </a:ext>
            </a:extLst>
          </p:cNvPr>
          <p:cNvSpPr/>
          <p:nvPr/>
        </p:nvSpPr>
        <p:spPr>
          <a:xfrm>
            <a:off x="5098775" y="4492487"/>
            <a:ext cx="1232452" cy="149087"/>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ln w="0"/>
              <a:solidFill>
                <a:schemeClr val="accent1"/>
              </a:solidFill>
              <a:effectLst>
                <a:outerShdw blurRad="38100" dist="25400" dir="5400000" algn="ctr" rotWithShape="0">
                  <a:srgbClr val="6E747A">
                    <a:alpha val="43000"/>
                  </a:srgbClr>
                </a:outerShdw>
              </a:effectLst>
            </a:endParaRPr>
          </a:p>
        </p:txBody>
      </p:sp>
      <p:sp>
        <p:nvSpPr>
          <p:cNvPr id="6" name="右箭头 5">
            <a:extLst>
              <a:ext uri="{FF2B5EF4-FFF2-40B4-BE49-F238E27FC236}">
                <a16:creationId xmlns:a16="http://schemas.microsoft.com/office/drawing/2014/main" id="{1F79BB8E-C04C-FA4D-BC9F-4746444D492B}"/>
              </a:ext>
            </a:extLst>
          </p:cNvPr>
          <p:cNvSpPr/>
          <p:nvPr/>
        </p:nvSpPr>
        <p:spPr>
          <a:xfrm>
            <a:off x="5890592" y="4918935"/>
            <a:ext cx="1056861" cy="1447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右箭头 6">
            <a:extLst>
              <a:ext uri="{FF2B5EF4-FFF2-40B4-BE49-F238E27FC236}">
                <a16:creationId xmlns:a16="http://schemas.microsoft.com/office/drawing/2014/main" id="{3125E20D-0DC9-1041-91E0-792FB8C810AB}"/>
              </a:ext>
            </a:extLst>
          </p:cNvPr>
          <p:cNvSpPr/>
          <p:nvPr/>
        </p:nvSpPr>
        <p:spPr>
          <a:xfrm>
            <a:off x="5098775" y="5341066"/>
            <a:ext cx="1201088" cy="132629"/>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8" name="右箭头 7">
            <a:extLst>
              <a:ext uri="{FF2B5EF4-FFF2-40B4-BE49-F238E27FC236}">
                <a16:creationId xmlns:a16="http://schemas.microsoft.com/office/drawing/2014/main" id="{512266F8-B96D-0642-85BC-2E61D00175D4}"/>
              </a:ext>
            </a:extLst>
          </p:cNvPr>
          <p:cNvSpPr/>
          <p:nvPr/>
        </p:nvSpPr>
        <p:spPr>
          <a:xfrm>
            <a:off x="5715001" y="5744986"/>
            <a:ext cx="1232452" cy="1490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222002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80818F5-C5B7-DE4E-B1E5-8206F9EF0DF5}"/>
              </a:ext>
            </a:extLst>
          </p:cNvPr>
          <p:cNvSpPr txBox="1"/>
          <p:nvPr/>
        </p:nvSpPr>
        <p:spPr>
          <a:xfrm>
            <a:off x="819388" y="653631"/>
            <a:ext cx="1566454" cy="369332"/>
          </a:xfrm>
          <a:prstGeom prst="rect">
            <a:avLst/>
          </a:prstGeom>
          <a:noFill/>
        </p:spPr>
        <p:txBody>
          <a:bodyPr wrap="none" rtlCol="0">
            <a:spAutoFit/>
          </a:bodyPr>
          <a:lstStyle/>
          <a:p>
            <a:r>
              <a:rPr lang="en" altLang="zh-CN" dirty="0" err="1"/>
              <a:t>GraalVM</a:t>
            </a:r>
            <a:r>
              <a:rPr lang="en" altLang="zh-CN" dirty="0"/>
              <a:t> </a:t>
            </a:r>
            <a:r>
              <a:rPr lang="zh-CN" altLang="en-US" dirty="0"/>
              <a:t>架构</a:t>
            </a:r>
          </a:p>
        </p:txBody>
      </p:sp>
      <p:pic>
        <p:nvPicPr>
          <p:cNvPr id="4107" name="Picture 11">
            <a:extLst>
              <a:ext uri="{FF2B5EF4-FFF2-40B4-BE49-F238E27FC236}">
                <a16:creationId xmlns:a16="http://schemas.microsoft.com/office/drawing/2014/main" id="{4D97B0C5-A94A-9849-9CEB-3C75A5DD0F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714" y="3672763"/>
            <a:ext cx="5837286" cy="2531606"/>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300DC690-7627-2046-846D-0EC6585123AF}"/>
              </a:ext>
            </a:extLst>
          </p:cNvPr>
          <p:cNvSpPr txBox="1"/>
          <p:nvPr/>
        </p:nvSpPr>
        <p:spPr>
          <a:xfrm>
            <a:off x="7191144" y="4216537"/>
            <a:ext cx="2853666" cy="1677447"/>
          </a:xfrm>
          <a:prstGeom prst="rect">
            <a:avLst/>
          </a:prstGeom>
          <a:noFill/>
        </p:spPr>
        <p:txBody>
          <a:bodyPr wrap="none" rtlCol="0">
            <a:spAutoFit/>
          </a:bodyPr>
          <a:lstStyle/>
          <a:p>
            <a:pPr>
              <a:lnSpc>
                <a:spcPct val="200000"/>
              </a:lnSpc>
            </a:pPr>
            <a:r>
              <a:rPr lang="en" altLang="zh-CN" dirty="0" err="1"/>
              <a:t>Graal</a:t>
            </a:r>
            <a:r>
              <a:rPr lang="zh-CN" altLang="en-US" dirty="0"/>
              <a:t>编译器（</a:t>
            </a:r>
            <a:r>
              <a:rPr lang="en-US" altLang="zh-CN" dirty="0"/>
              <a:t>JIT</a:t>
            </a:r>
            <a:r>
              <a:rPr lang="zh-CN" altLang="en-US" dirty="0"/>
              <a:t>）</a:t>
            </a:r>
            <a:endParaRPr lang="en-US" altLang="zh-CN" dirty="0"/>
          </a:p>
          <a:p>
            <a:pPr>
              <a:lnSpc>
                <a:spcPct val="200000"/>
              </a:lnSpc>
            </a:pPr>
            <a:r>
              <a:rPr lang="en" altLang="zh-CN" dirty="0"/>
              <a:t>Truffle</a:t>
            </a:r>
            <a:r>
              <a:rPr kumimoji="1" lang="zh-CN" altLang="en-US" dirty="0"/>
              <a:t>框架</a:t>
            </a:r>
            <a:endParaRPr kumimoji="1" lang="en-US" altLang="zh-CN" dirty="0"/>
          </a:p>
          <a:p>
            <a:pPr>
              <a:lnSpc>
                <a:spcPct val="200000"/>
              </a:lnSpc>
            </a:pPr>
            <a:r>
              <a:rPr lang="en" altLang="zh-CN" dirty="0" err="1"/>
              <a:t>SubstrateVM</a:t>
            </a:r>
            <a:r>
              <a:rPr lang="zh-CN" altLang="en-US" dirty="0"/>
              <a:t> </a:t>
            </a:r>
            <a:r>
              <a:rPr lang="en-US" altLang="zh-CN" dirty="0"/>
              <a:t>(AOT)</a:t>
            </a:r>
            <a:r>
              <a:rPr lang="zh-CN" altLang="en-US" dirty="0"/>
              <a:t> </a:t>
            </a:r>
            <a:r>
              <a:rPr lang="zh-CN" altLang="en" dirty="0"/>
              <a:t>虚拟机</a:t>
            </a:r>
            <a:endParaRPr lang="zh-CN" altLang="en-US" dirty="0"/>
          </a:p>
        </p:txBody>
      </p:sp>
      <p:pic>
        <p:nvPicPr>
          <p:cNvPr id="1026" name="Picture 2" descr="GraalVM 介紹+ 安裝教學">
            <a:extLst>
              <a:ext uri="{FF2B5EF4-FFF2-40B4-BE49-F238E27FC236}">
                <a16:creationId xmlns:a16="http://schemas.microsoft.com/office/drawing/2014/main" id="{421F8605-B046-3F49-866E-8FDB07EAD46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382"/>
          <a:stretch/>
        </p:blipFill>
        <p:spPr bwMode="auto">
          <a:xfrm>
            <a:off x="4719484" y="998776"/>
            <a:ext cx="6653128" cy="2513334"/>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F06DE4A7-D911-1E47-96D9-E1088C83BAEA}"/>
              </a:ext>
            </a:extLst>
          </p:cNvPr>
          <p:cNvPicPr>
            <a:picLocks noChangeAspect="1"/>
          </p:cNvPicPr>
          <p:nvPr/>
        </p:nvPicPr>
        <p:blipFill>
          <a:blip r:embed="rId5"/>
          <a:stretch>
            <a:fillRect/>
          </a:stretch>
        </p:blipFill>
        <p:spPr>
          <a:xfrm>
            <a:off x="819388" y="1319163"/>
            <a:ext cx="3715992" cy="2057400"/>
          </a:xfrm>
          <a:prstGeom prst="rect">
            <a:avLst/>
          </a:prstGeom>
        </p:spPr>
      </p:pic>
    </p:spTree>
    <p:extLst>
      <p:ext uri="{BB962C8B-B14F-4D97-AF65-F5344CB8AC3E}">
        <p14:creationId xmlns:p14="http://schemas.microsoft.com/office/powerpoint/2010/main" val="2128424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80D00BC8-9106-024A-B850-E0F14D587EBF}"/>
              </a:ext>
            </a:extLst>
          </p:cNvPr>
          <p:cNvSpPr>
            <a:spLocks noGrp="1"/>
          </p:cNvSpPr>
          <p:nvPr>
            <p:ph type="title"/>
          </p:nvPr>
        </p:nvSpPr>
        <p:spPr>
          <a:xfrm>
            <a:off x="724395" y="508870"/>
            <a:ext cx="10439400" cy="663925"/>
          </a:xfrm>
        </p:spPr>
        <p:txBody>
          <a:bodyPr>
            <a:normAutofit/>
          </a:bodyPr>
          <a:lstStyle/>
          <a:p>
            <a:r>
              <a:rPr lang="en" altLang="zh-CN" sz="2400" dirty="0" err="1"/>
              <a:t>SubstrateVM</a:t>
            </a:r>
            <a:r>
              <a:rPr lang="zh-CN" altLang="en" sz="2400" dirty="0"/>
              <a:t>简介</a:t>
            </a:r>
            <a:endParaRPr kumimoji="1" lang="zh-CN" altLang="en-US" sz="2400" dirty="0"/>
          </a:p>
        </p:txBody>
      </p:sp>
      <p:sp>
        <p:nvSpPr>
          <p:cNvPr id="5" name="矩形 4">
            <a:extLst>
              <a:ext uri="{FF2B5EF4-FFF2-40B4-BE49-F238E27FC236}">
                <a16:creationId xmlns:a16="http://schemas.microsoft.com/office/drawing/2014/main" id="{881BED07-FED4-BC44-9D9D-970B0F4A73D7}"/>
              </a:ext>
            </a:extLst>
          </p:cNvPr>
          <p:cNvSpPr/>
          <p:nvPr/>
        </p:nvSpPr>
        <p:spPr>
          <a:xfrm>
            <a:off x="894806" y="1547816"/>
            <a:ext cx="3557073" cy="1754326"/>
          </a:xfrm>
          <a:prstGeom prst="rect">
            <a:avLst/>
          </a:prstGeom>
        </p:spPr>
        <p:txBody>
          <a:bodyPr wrap="square">
            <a:spAutoFit/>
          </a:bodyPr>
          <a:lstStyle/>
          <a:p>
            <a:r>
              <a:rPr lang="zh-CN" altLang="en-US" dirty="0"/>
              <a:t>设计初衷</a:t>
            </a:r>
            <a:br>
              <a:rPr lang="zh-CN" altLang="en-US" dirty="0"/>
            </a:br>
            <a:endParaRPr lang="zh-CN" altLang="en-US" dirty="0"/>
          </a:p>
          <a:p>
            <a:pPr marL="742950" lvl="1" indent="-285750">
              <a:buFont typeface="Arial" panose="020B0604020202020204" pitchFamily="34" charset="0"/>
              <a:buChar char="•"/>
            </a:pPr>
            <a:r>
              <a:rPr lang="en" altLang="zh-CN" dirty="0"/>
              <a:t>high startup performance</a:t>
            </a:r>
            <a:br>
              <a:rPr lang="en" altLang="zh-CN" dirty="0"/>
            </a:br>
            <a:endParaRPr lang="en" altLang="zh-CN" dirty="0"/>
          </a:p>
          <a:p>
            <a:pPr marL="742950" lvl="1" indent="-285750">
              <a:buFont typeface="Arial" panose="020B0604020202020204" pitchFamily="34" charset="0"/>
              <a:buChar char="•"/>
            </a:pPr>
            <a:r>
              <a:rPr lang="en" altLang="zh-CN" dirty="0"/>
              <a:t>low memory print</a:t>
            </a:r>
            <a:br>
              <a:rPr lang="en" altLang="zh-CN" dirty="0"/>
            </a:br>
            <a:endParaRPr lang="en" altLang="zh-CN" dirty="0"/>
          </a:p>
        </p:txBody>
      </p:sp>
      <p:sp>
        <p:nvSpPr>
          <p:cNvPr id="6" name="矩形 5">
            <a:extLst>
              <a:ext uri="{FF2B5EF4-FFF2-40B4-BE49-F238E27FC236}">
                <a16:creationId xmlns:a16="http://schemas.microsoft.com/office/drawing/2014/main" id="{B0D03D45-8C04-7D48-B92C-BB018BC4523D}"/>
              </a:ext>
            </a:extLst>
          </p:cNvPr>
          <p:cNvSpPr/>
          <p:nvPr/>
        </p:nvSpPr>
        <p:spPr>
          <a:xfrm>
            <a:off x="4105890" y="1547816"/>
            <a:ext cx="6644488" cy="4801314"/>
          </a:xfrm>
          <a:prstGeom prst="rect">
            <a:avLst/>
          </a:prstGeom>
        </p:spPr>
        <p:txBody>
          <a:bodyPr wrap="square">
            <a:spAutoFit/>
          </a:bodyPr>
          <a:lstStyle/>
          <a:p>
            <a:r>
              <a:rPr lang="zh-CN" altLang="en-US" dirty="0"/>
              <a:t>分类</a:t>
            </a:r>
          </a:p>
          <a:p>
            <a:pPr marL="742950" lvl="1" indent="-285750">
              <a:buFont typeface="Arial" panose="020B0604020202020204" pitchFamily="34" charset="0"/>
              <a:buChar char="•"/>
            </a:pPr>
            <a:r>
              <a:rPr lang="en" altLang="zh-CN" dirty="0"/>
              <a:t>Native Image Generator</a:t>
            </a:r>
            <a:r>
              <a:rPr lang="zh-CN" altLang="en" dirty="0"/>
              <a:t>（</a:t>
            </a:r>
            <a:r>
              <a:rPr lang="en" altLang="zh-CN" dirty="0"/>
              <a:t>native-image</a:t>
            </a:r>
            <a:r>
              <a:rPr lang="zh-CN" altLang="en" dirty="0"/>
              <a:t>）</a:t>
            </a:r>
            <a:br>
              <a:rPr lang="zh-CN" altLang="en" dirty="0"/>
            </a:br>
            <a:endParaRPr lang="zh-CN" altLang="en" dirty="0"/>
          </a:p>
          <a:p>
            <a:pPr lvl="2"/>
            <a:r>
              <a:rPr lang="zh-CN" altLang="en-US" dirty="0"/>
              <a:t>普通的</a:t>
            </a:r>
            <a:r>
              <a:rPr lang="en" altLang="zh-CN" dirty="0"/>
              <a:t>Java</a:t>
            </a:r>
            <a:r>
              <a:rPr lang="zh-CN" altLang="en-US" dirty="0"/>
              <a:t>程序，用以生成可执行文件或动态链接库。</a:t>
            </a:r>
            <a:endParaRPr lang="en-US" altLang="zh-CN" dirty="0"/>
          </a:p>
          <a:p>
            <a:pPr lvl="2"/>
            <a:endParaRPr lang="en-US" altLang="zh-CN" dirty="0"/>
          </a:p>
          <a:p>
            <a:pPr lvl="2"/>
            <a:r>
              <a:rPr lang="zh-CN" altLang="en-US" dirty="0"/>
              <a:t>将 </a:t>
            </a:r>
            <a:r>
              <a:rPr lang="en" altLang="zh-CN" dirty="0"/>
              <a:t>Java </a:t>
            </a:r>
            <a:r>
              <a:rPr lang="zh-CN" altLang="en-US" dirty="0"/>
              <a:t>代码编译成独立的二进制可执行文件或本机共享库。在本机映像构建期间处理的</a:t>
            </a:r>
            <a:r>
              <a:rPr lang="en" altLang="zh-CN" dirty="0"/>
              <a:t>Java</a:t>
            </a:r>
            <a:r>
              <a:rPr lang="zh-CN" altLang="en-US" dirty="0"/>
              <a:t>字节码包括所有需要的应用程序类、依赖项、第三方依赖库和任何</a:t>
            </a:r>
            <a:r>
              <a:rPr lang="en" altLang="zh-CN" dirty="0"/>
              <a:t>JDK</a:t>
            </a:r>
            <a:r>
              <a:rPr lang="zh-CN" altLang="en-US" dirty="0"/>
              <a:t>类。生成的可执行文件特定于不同操作系统和机器体系结构（</a:t>
            </a:r>
            <a:r>
              <a:rPr lang="en" altLang="zh-CN" dirty="0" err="1"/>
              <a:t>linux</a:t>
            </a:r>
            <a:r>
              <a:rPr lang="zh-CN" altLang="en" dirty="0"/>
              <a:t>，</a:t>
            </a:r>
            <a:r>
              <a:rPr lang="en" altLang="zh-CN" dirty="0"/>
              <a:t>windows</a:t>
            </a:r>
            <a:r>
              <a:rPr lang="zh-CN" altLang="en" dirty="0"/>
              <a:t>）</a:t>
            </a:r>
            <a:br>
              <a:rPr lang="zh-CN" altLang="en-US" dirty="0"/>
            </a:br>
            <a:endParaRPr lang="zh-CN" altLang="en-US" dirty="0"/>
          </a:p>
          <a:p>
            <a:pPr marL="742950" lvl="1" indent="-285750">
              <a:buFont typeface="Arial" panose="020B0604020202020204" pitchFamily="34" charset="0"/>
              <a:buChar char="•"/>
            </a:pPr>
            <a:r>
              <a:rPr lang="en" altLang="zh-CN" dirty="0" err="1"/>
              <a:t>SubstrateVM</a:t>
            </a:r>
            <a:r>
              <a:rPr lang="en" altLang="zh-CN" dirty="0"/>
              <a:t> Runtime</a:t>
            </a:r>
            <a:br>
              <a:rPr lang="en" altLang="zh-CN" dirty="0"/>
            </a:br>
            <a:endParaRPr lang="en" altLang="zh-CN" dirty="0"/>
          </a:p>
          <a:p>
            <a:pPr lvl="2"/>
            <a:r>
              <a:rPr lang="zh-CN" altLang="en-US" dirty="0"/>
              <a:t>精简的</a:t>
            </a:r>
            <a:r>
              <a:rPr lang="en" altLang="zh-CN" dirty="0"/>
              <a:t>runtime</a:t>
            </a:r>
            <a:r>
              <a:rPr lang="zh-CN" altLang="en" dirty="0"/>
              <a:t>（</a:t>
            </a:r>
            <a:r>
              <a:rPr lang="zh-CN" altLang="en-US" dirty="0"/>
              <a:t>与</a:t>
            </a:r>
            <a:r>
              <a:rPr lang="en" altLang="zh-CN" dirty="0" err="1"/>
              <a:t>HotSpot</a:t>
            </a:r>
            <a:r>
              <a:rPr lang="zh-CN" altLang="en-US" dirty="0"/>
              <a:t>相对应），包含异常处理，同步，线程管理，内存管理，</a:t>
            </a:r>
            <a:r>
              <a:rPr lang="en" altLang="zh-CN" dirty="0"/>
              <a:t>JNI</a:t>
            </a:r>
            <a:r>
              <a:rPr lang="zh-CN" altLang="en-US" dirty="0"/>
              <a:t>等组件</a:t>
            </a:r>
            <a:br>
              <a:rPr lang="zh-CN" altLang="en-US" dirty="0"/>
            </a:br>
            <a:endParaRPr lang="zh-CN" altLang="en-US" dirty="0"/>
          </a:p>
          <a:p>
            <a:r>
              <a:rPr lang="zh-CN" altLang="en-US" dirty="0"/>
              <a:t> </a:t>
            </a:r>
          </a:p>
        </p:txBody>
      </p:sp>
    </p:spTree>
    <p:extLst>
      <p:ext uri="{BB962C8B-B14F-4D97-AF65-F5344CB8AC3E}">
        <p14:creationId xmlns:p14="http://schemas.microsoft.com/office/powerpoint/2010/main" val="367851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Run Scala Faster with GraalVM on any Platform / GraalVMで、どこでもScalaを高速…">
            <a:extLst>
              <a:ext uri="{FF2B5EF4-FFF2-40B4-BE49-F238E27FC236}">
                <a16:creationId xmlns:a16="http://schemas.microsoft.com/office/drawing/2014/main" id="{E6EB6FD0-BDA2-3349-8FDB-BA068146E5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70" t="23000" r="4406" b="9833"/>
          <a:stretch/>
        </p:blipFill>
        <p:spPr bwMode="auto">
          <a:xfrm>
            <a:off x="724395" y="1172795"/>
            <a:ext cx="7216727" cy="3070888"/>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a:extLst>
              <a:ext uri="{FF2B5EF4-FFF2-40B4-BE49-F238E27FC236}">
                <a16:creationId xmlns:a16="http://schemas.microsoft.com/office/drawing/2014/main" id="{B00A7517-213B-8A4D-B9C6-17A34507D99E}"/>
              </a:ext>
            </a:extLst>
          </p:cNvPr>
          <p:cNvSpPr/>
          <p:nvPr/>
        </p:nvSpPr>
        <p:spPr>
          <a:xfrm>
            <a:off x="8323977" y="1284282"/>
            <a:ext cx="3049820" cy="1989071"/>
          </a:xfrm>
          <a:prstGeom prst="rect">
            <a:avLst/>
          </a:prstGeom>
        </p:spPr>
        <p:txBody>
          <a:bodyPr wrap="square">
            <a:spAutoFit/>
          </a:bodyPr>
          <a:lstStyle/>
          <a:p>
            <a:r>
              <a:rPr lang="zh-CN" altLang="en-US" dirty="0"/>
              <a:t>优点</a:t>
            </a:r>
          </a:p>
          <a:p>
            <a:pPr marL="742950" lvl="1" indent="-285750">
              <a:lnSpc>
                <a:spcPct val="150000"/>
              </a:lnSpc>
              <a:buFont typeface="Arial" panose="020B0604020202020204" pitchFamily="34" charset="0"/>
              <a:buChar char="•"/>
            </a:pPr>
            <a:r>
              <a:rPr lang="zh-CN" altLang="en-US" dirty="0"/>
              <a:t>高启动性能</a:t>
            </a:r>
          </a:p>
          <a:p>
            <a:pPr marL="742950" lvl="1" indent="-285750">
              <a:lnSpc>
                <a:spcPct val="150000"/>
              </a:lnSpc>
              <a:buFont typeface="Arial" panose="020B0604020202020204" pitchFamily="34" charset="0"/>
              <a:buChar char="•"/>
            </a:pPr>
            <a:r>
              <a:rPr lang="zh-CN" altLang="en-US" dirty="0"/>
              <a:t>低内存开销</a:t>
            </a:r>
          </a:p>
          <a:p>
            <a:pPr marL="742950" lvl="1" indent="-285750">
              <a:lnSpc>
                <a:spcPct val="150000"/>
              </a:lnSpc>
              <a:buFont typeface="Arial" panose="020B0604020202020204" pitchFamily="34" charset="0"/>
              <a:buChar char="•"/>
            </a:pPr>
            <a:r>
              <a:rPr lang="zh-CN" altLang="en-US" dirty="0"/>
              <a:t>执行性能稳定</a:t>
            </a:r>
          </a:p>
          <a:p>
            <a:pPr marL="742950" lvl="1" indent="-285750">
              <a:lnSpc>
                <a:spcPct val="150000"/>
              </a:lnSpc>
              <a:buFont typeface="Arial" panose="020B0604020202020204" pitchFamily="34" charset="0"/>
              <a:buChar char="•"/>
            </a:pPr>
            <a:r>
              <a:rPr lang="zh-CN" altLang="en-US" dirty="0"/>
              <a:t>脱离了</a:t>
            </a:r>
            <a:r>
              <a:rPr lang="en" altLang="zh-CN" dirty="0" err="1"/>
              <a:t>HotSpot</a:t>
            </a:r>
            <a:endParaRPr lang="en" altLang="zh-CN" dirty="0"/>
          </a:p>
        </p:txBody>
      </p:sp>
      <p:sp>
        <p:nvSpPr>
          <p:cNvPr id="16" name="矩形 15">
            <a:extLst>
              <a:ext uri="{FF2B5EF4-FFF2-40B4-BE49-F238E27FC236}">
                <a16:creationId xmlns:a16="http://schemas.microsoft.com/office/drawing/2014/main" id="{096B3E64-C903-F24D-AE5B-30FC20780EE3}"/>
              </a:ext>
            </a:extLst>
          </p:cNvPr>
          <p:cNvSpPr/>
          <p:nvPr/>
        </p:nvSpPr>
        <p:spPr>
          <a:xfrm>
            <a:off x="6165868" y="3429000"/>
            <a:ext cx="6096000" cy="2820067"/>
          </a:xfrm>
          <a:prstGeom prst="rect">
            <a:avLst/>
          </a:prstGeom>
        </p:spPr>
        <p:txBody>
          <a:bodyPr>
            <a:spAutoFit/>
          </a:bodyPr>
          <a:lstStyle/>
          <a:p>
            <a:r>
              <a:rPr lang="zh-CN" altLang="en-US" dirty="0"/>
              <a:t>缺点</a:t>
            </a:r>
          </a:p>
          <a:p>
            <a:pPr marL="742950" lvl="1" indent="-285750">
              <a:lnSpc>
                <a:spcPct val="150000"/>
              </a:lnSpc>
              <a:buFont typeface="Arial" panose="020B0604020202020204" pitchFamily="34" charset="0"/>
              <a:buChar char="•"/>
            </a:pPr>
            <a:r>
              <a:rPr lang="zh-CN" altLang="en-US" dirty="0"/>
              <a:t>无法使用</a:t>
            </a:r>
            <a:r>
              <a:rPr lang="en" altLang="zh-CN" dirty="0" err="1"/>
              <a:t>HotSpot</a:t>
            </a:r>
            <a:r>
              <a:rPr lang="zh-CN" altLang="en-US" dirty="0"/>
              <a:t>的内部接口</a:t>
            </a:r>
          </a:p>
          <a:p>
            <a:pPr marL="742950" lvl="1" indent="-285750">
              <a:lnSpc>
                <a:spcPct val="150000"/>
              </a:lnSpc>
              <a:buFont typeface="Arial" panose="020B0604020202020204" pitchFamily="34" charset="0"/>
              <a:buChar char="•"/>
            </a:pPr>
            <a:r>
              <a:rPr lang="zh-CN" altLang="en-US" dirty="0"/>
              <a:t>峰值性能不如完全预热后的</a:t>
            </a:r>
            <a:r>
              <a:rPr lang="en" altLang="zh-CN" dirty="0"/>
              <a:t>JIT</a:t>
            </a:r>
            <a:r>
              <a:rPr lang="zh-CN" altLang="en-US" dirty="0"/>
              <a:t>编译</a:t>
            </a:r>
          </a:p>
          <a:p>
            <a:pPr marL="742950" lvl="1" indent="-285750">
              <a:lnSpc>
                <a:spcPct val="150000"/>
              </a:lnSpc>
              <a:buFont typeface="Arial" panose="020B0604020202020204" pitchFamily="34" charset="0"/>
              <a:buChar char="•"/>
            </a:pPr>
            <a:r>
              <a:rPr lang="zh-CN" altLang="en-US" dirty="0"/>
              <a:t>没法</a:t>
            </a:r>
            <a:r>
              <a:rPr lang="en" altLang="zh-CN" dirty="0" err="1"/>
              <a:t>Writeonce</a:t>
            </a:r>
            <a:r>
              <a:rPr lang="en" altLang="zh-CN" dirty="0"/>
              <a:t>, </a:t>
            </a:r>
            <a:r>
              <a:rPr lang="en" altLang="zh-CN" dirty="0" err="1"/>
              <a:t>Runanywhere</a:t>
            </a:r>
            <a:endParaRPr lang="en" altLang="zh-CN" dirty="0"/>
          </a:p>
          <a:p>
            <a:pPr marL="742950" lvl="1" indent="-285750">
              <a:lnSpc>
                <a:spcPct val="150000"/>
              </a:lnSpc>
              <a:buFont typeface="Arial" panose="020B0604020202020204" pitchFamily="34" charset="0"/>
              <a:buChar char="•"/>
            </a:pPr>
            <a:r>
              <a:rPr lang="zh-CN" altLang="en-US" dirty="0"/>
              <a:t>第三方库兼容问题</a:t>
            </a:r>
          </a:p>
          <a:p>
            <a:pPr marL="742950" lvl="1" indent="-285750">
              <a:lnSpc>
                <a:spcPct val="150000"/>
              </a:lnSpc>
              <a:buFont typeface="Arial" panose="020B0604020202020204" pitchFamily="34" charset="0"/>
              <a:buChar char="•"/>
            </a:pPr>
            <a:r>
              <a:rPr lang="zh-CN" altLang="en-US" dirty="0"/>
              <a:t>字节码不可操作，动态代理、</a:t>
            </a:r>
            <a:r>
              <a:rPr lang="en" altLang="zh-CN" dirty="0" err="1"/>
              <a:t>cglib</a:t>
            </a:r>
            <a:r>
              <a:rPr lang="zh-CN" altLang="en-US" dirty="0"/>
              <a:t>使用受限</a:t>
            </a:r>
            <a:endParaRPr lang="en-US" altLang="zh-CN" dirty="0"/>
          </a:p>
          <a:p>
            <a:pPr lvl="1">
              <a:lnSpc>
                <a:spcPct val="150000"/>
              </a:lnSpc>
            </a:pPr>
            <a:r>
              <a:rPr lang="zh-CN" altLang="en-US" dirty="0"/>
              <a:t>     需要配置</a:t>
            </a:r>
          </a:p>
        </p:txBody>
      </p:sp>
      <p:sp>
        <p:nvSpPr>
          <p:cNvPr id="17" name="标题 1">
            <a:extLst>
              <a:ext uri="{FF2B5EF4-FFF2-40B4-BE49-F238E27FC236}">
                <a16:creationId xmlns:a16="http://schemas.microsoft.com/office/drawing/2014/main" id="{370DF68F-00C7-354E-A684-9B39451EC739}"/>
              </a:ext>
            </a:extLst>
          </p:cNvPr>
          <p:cNvSpPr>
            <a:spLocks noGrp="1"/>
          </p:cNvSpPr>
          <p:nvPr>
            <p:ph type="title"/>
          </p:nvPr>
        </p:nvSpPr>
        <p:spPr>
          <a:xfrm>
            <a:off x="724395" y="508870"/>
            <a:ext cx="10439400" cy="663925"/>
          </a:xfrm>
        </p:spPr>
        <p:txBody>
          <a:bodyPr>
            <a:normAutofit/>
          </a:bodyPr>
          <a:lstStyle/>
          <a:p>
            <a:r>
              <a:rPr lang="en" altLang="zh-CN" sz="2400" dirty="0" err="1"/>
              <a:t>SubstrateVM</a:t>
            </a:r>
            <a:r>
              <a:rPr lang="zh-CN" altLang="en-US" sz="2400" dirty="0"/>
              <a:t>详情</a:t>
            </a:r>
            <a:endParaRPr kumimoji="1" lang="zh-CN" altLang="en-US" sz="2400" dirty="0"/>
          </a:p>
        </p:txBody>
      </p:sp>
      <p:sp>
        <p:nvSpPr>
          <p:cNvPr id="18" name="矩形 17">
            <a:extLst>
              <a:ext uri="{FF2B5EF4-FFF2-40B4-BE49-F238E27FC236}">
                <a16:creationId xmlns:a16="http://schemas.microsoft.com/office/drawing/2014/main" id="{21C5297A-370F-E644-95E7-324957A90201}"/>
              </a:ext>
            </a:extLst>
          </p:cNvPr>
          <p:cNvSpPr/>
          <p:nvPr/>
        </p:nvSpPr>
        <p:spPr>
          <a:xfrm>
            <a:off x="1085122" y="4600933"/>
            <a:ext cx="4202014" cy="1477328"/>
          </a:xfrm>
          <a:prstGeom prst="rect">
            <a:avLst/>
          </a:prstGeom>
        </p:spPr>
        <p:txBody>
          <a:bodyPr wrap="square">
            <a:spAutoFit/>
          </a:bodyPr>
          <a:lstStyle/>
          <a:p>
            <a:r>
              <a:rPr lang="zh-CN" altLang="en-US" dirty="0"/>
              <a:t>核心步骤</a:t>
            </a:r>
          </a:p>
          <a:p>
            <a:pPr marL="742950" lvl="1" indent="-285750">
              <a:lnSpc>
                <a:spcPct val="150000"/>
              </a:lnSpc>
              <a:buFont typeface="Arial" panose="020B0604020202020204" pitchFamily="34" charset="0"/>
              <a:buChar char="•"/>
            </a:pPr>
            <a:r>
              <a:rPr lang="en" altLang="zh-CN" dirty="0"/>
              <a:t>Points</a:t>
            </a:r>
            <a:r>
              <a:rPr lang="zh-CN" altLang="en-US" dirty="0"/>
              <a:t> </a:t>
            </a:r>
            <a:r>
              <a:rPr lang="en" altLang="zh-CN" dirty="0"/>
              <a:t>to analysis</a:t>
            </a:r>
            <a:r>
              <a:rPr lang="zh-CN" altLang="en" dirty="0"/>
              <a:t>（</a:t>
            </a:r>
            <a:r>
              <a:rPr lang="zh-CN" altLang="en-US" dirty="0"/>
              <a:t>指针分析）</a:t>
            </a:r>
          </a:p>
          <a:p>
            <a:pPr marL="742950" lvl="1" indent="-285750">
              <a:lnSpc>
                <a:spcPct val="150000"/>
              </a:lnSpc>
              <a:buFont typeface="Arial" panose="020B0604020202020204" pitchFamily="34" charset="0"/>
              <a:buChar char="•"/>
            </a:pPr>
            <a:r>
              <a:rPr lang="en" altLang="zh-CN" dirty="0"/>
              <a:t>AOT compilation</a:t>
            </a:r>
            <a:r>
              <a:rPr lang="zh-CN" altLang="en" dirty="0"/>
              <a:t>（</a:t>
            </a:r>
            <a:r>
              <a:rPr lang="en" altLang="zh-CN" dirty="0"/>
              <a:t>AOT</a:t>
            </a:r>
            <a:r>
              <a:rPr lang="zh-CN" altLang="en-US" dirty="0"/>
              <a:t>编译）</a:t>
            </a:r>
          </a:p>
          <a:p>
            <a:r>
              <a:rPr lang="zh-CN" altLang="en-US" dirty="0"/>
              <a:t> </a:t>
            </a:r>
          </a:p>
        </p:txBody>
      </p:sp>
    </p:spTree>
    <p:extLst>
      <p:ext uri="{BB962C8B-B14F-4D97-AF65-F5344CB8AC3E}">
        <p14:creationId xmlns:p14="http://schemas.microsoft.com/office/powerpoint/2010/main" val="1911663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D0AA1699-BD58-4749-B8E2-45E5E4FB912D}"/>
              </a:ext>
            </a:extLst>
          </p:cNvPr>
          <p:cNvSpPr txBox="1"/>
          <p:nvPr/>
        </p:nvSpPr>
        <p:spPr>
          <a:xfrm>
            <a:off x="1059865" y="1147007"/>
            <a:ext cx="10189280" cy="1296573"/>
          </a:xfrm>
          <a:prstGeom prst="rect">
            <a:avLst/>
          </a:prstGeom>
          <a:noFill/>
        </p:spPr>
        <p:txBody>
          <a:bodyPr wrap="square" rtlCol="0">
            <a:spAutoFit/>
          </a:bodyPr>
          <a:lstStyle/>
          <a:p>
            <a:pPr>
              <a:lnSpc>
                <a:spcPct val="150000"/>
              </a:lnSpc>
            </a:pPr>
            <a:r>
              <a:rPr kumimoji="1" lang="zh-CN" altLang="en-US" dirty="0"/>
              <a:t>有虚拟机的</a:t>
            </a:r>
            <a:r>
              <a:rPr kumimoji="1" lang="en-US" altLang="zh-CN" dirty="0"/>
              <a:t>Java		</a:t>
            </a:r>
            <a:r>
              <a:rPr kumimoji="1" lang="zh-CN" altLang="en-US" dirty="0"/>
              <a:t>在</a:t>
            </a:r>
            <a:r>
              <a:rPr kumimoji="1" lang="en-US" altLang="zh-CN" dirty="0"/>
              <a:t>JVM</a:t>
            </a:r>
            <a:r>
              <a:rPr kumimoji="1" lang="zh-CN" altLang="en-US" dirty="0"/>
              <a:t>中使用</a:t>
            </a:r>
            <a:r>
              <a:rPr lang="en" altLang="zh-CN" dirty="0" err="1"/>
              <a:t>Graal</a:t>
            </a:r>
            <a:r>
              <a:rPr lang="zh-CN" altLang="en-US" dirty="0"/>
              <a:t>编译器，</a:t>
            </a:r>
            <a:r>
              <a:rPr lang="en-US" altLang="zh-CN" dirty="0"/>
              <a:t>JVM</a:t>
            </a:r>
            <a:r>
              <a:rPr lang="zh-CN" altLang="en-US" dirty="0"/>
              <a:t>启动参数配置</a:t>
            </a:r>
            <a:endParaRPr lang="en-US" altLang="zh-CN" dirty="0"/>
          </a:p>
          <a:p>
            <a:pPr>
              <a:lnSpc>
                <a:spcPct val="150000"/>
              </a:lnSpc>
            </a:pPr>
            <a:r>
              <a:rPr kumimoji="1" lang="zh-CN" altLang="en-US" dirty="0"/>
              <a:t>无虚拟机的</a:t>
            </a:r>
            <a:r>
              <a:rPr kumimoji="1" lang="en-US" altLang="zh-CN" dirty="0"/>
              <a:t>Java		Native</a:t>
            </a:r>
            <a:r>
              <a:rPr kumimoji="1" lang="zh-CN" altLang="en-US" dirty="0"/>
              <a:t> </a:t>
            </a:r>
            <a:r>
              <a:rPr kumimoji="1" lang="en-US" altLang="zh-CN" dirty="0"/>
              <a:t>Image</a:t>
            </a:r>
            <a:r>
              <a:rPr kumimoji="1" lang="zh-CN" altLang="en-US" dirty="0"/>
              <a:t>（</a:t>
            </a:r>
            <a:r>
              <a:rPr lang="zh-CN" altLang="en-US" dirty="0"/>
              <a:t>本地镜像编译依赖的</a:t>
            </a:r>
            <a:r>
              <a:rPr lang="en" altLang="zh-CN" dirty="0"/>
              <a:t>LLVM</a:t>
            </a:r>
            <a:r>
              <a:rPr lang="zh-CN" altLang="en-US" dirty="0"/>
              <a:t>工具链</a:t>
            </a:r>
            <a:r>
              <a:rPr kumimoji="1" lang="zh-CN" altLang="en-US" dirty="0"/>
              <a:t>）扫描分析，</a:t>
            </a:r>
            <a:r>
              <a:rPr lang="en-US" altLang="zh-CN" dirty="0"/>
              <a:t>AOT</a:t>
            </a:r>
            <a:r>
              <a:rPr lang="zh-CN" altLang="en-US" dirty="0"/>
              <a:t>编译</a:t>
            </a:r>
            <a:r>
              <a:rPr lang="en-US" altLang="zh-CN" dirty="0"/>
              <a:t>			</a:t>
            </a:r>
            <a:r>
              <a:rPr lang="zh-CN" altLang="en-US" dirty="0"/>
              <a:t>成可运行二进制</a:t>
            </a:r>
            <a:endParaRPr kumimoji="1" lang="zh-CN" altLang="en-US" dirty="0"/>
          </a:p>
        </p:txBody>
      </p:sp>
      <p:sp>
        <p:nvSpPr>
          <p:cNvPr id="11" name="矩形 10">
            <a:extLst>
              <a:ext uri="{FF2B5EF4-FFF2-40B4-BE49-F238E27FC236}">
                <a16:creationId xmlns:a16="http://schemas.microsoft.com/office/drawing/2014/main" id="{BDBE2AF5-4FC6-0D41-A731-E09894265996}"/>
              </a:ext>
            </a:extLst>
          </p:cNvPr>
          <p:cNvSpPr/>
          <p:nvPr/>
        </p:nvSpPr>
        <p:spPr>
          <a:xfrm>
            <a:off x="1059865" y="2649206"/>
            <a:ext cx="3182281" cy="369332"/>
          </a:xfrm>
          <a:prstGeom prst="rect">
            <a:avLst/>
          </a:prstGeom>
        </p:spPr>
        <p:txBody>
          <a:bodyPr wrap="none">
            <a:spAutoFit/>
          </a:bodyPr>
          <a:lstStyle/>
          <a:p>
            <a:r>
              <a:rPr kumimoji="1" lang="zh-CN" altLang="en-US" dirty="0"/>
              <a:t>使用适配</a:t>
            </a:r>
            <a:r>
              <a:rPr lang="en" altLang="zh-CN" dirty="0" err="1"/>
              <a:t>GraalVM</a:t>
            </a:r>
            <a:r>
              <a:rPr lang="zh-CN" altLang="en" dirty="0"/>
              <a:t>的</a:t>
            </a:r>
            <a:r>
              <a:rPr lang="zh-CN" altLang="en-US" dirty="0"/>
              <a:t>框架体系 </a:t>
            </a:r>
          </a:p>
        </p:txBody>
      </p:sp>
      <p:pic>
        <p:nvPicPr>
          <p:cNvPr id="4100" name="Picture 4" descr="microservices">
            <a:extLst>
              <a:ext uri="{FF2B5EF4-FFF2-40B4-BE49-F238E27FC236}">
                <a16:creationId xmlns:a16="http://schemas.microsoft.com/office/drawing/2014/main" id="{C6D114BE-62B9-8A47-A132-C41617B117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138" y="3013368"/>
            <a:ext cx="5273040" cy="263652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microservices">
            <a:extLst>
              <a:ext uri="{FF2B5EF4-FFF2-40B4-BE49-F238E27FC236}">
                <a16:creationId xmlns:a16="http://schemas.microsoft.com/office/drawing/2014/main" id="{0E2BECBC-44A7-6841-8FFA-164EBC3262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9178" y="2943049"/>
            <a:ext cx="5416218" cy="2708109"/>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a:extLst>
              <a:ext uri="{FF2B5EF4-FFF2-40B4-BE49-F238E27FC236}">
                <a16:creationId xmlns:a16="http://schemas.microsoft.com/office/drawing/2014/main" id="{6DE869DB-C3FC-9844-BAB8-F8E9A9289DD1}"/>
              </a:ext>
            </a:extLst>
          </p:cNvPr>
          <p:cNvSpPr txBox="1"/>
          <p:nvPr/>
        </p:nvSpPr>
        <p:spPr>
          <a:xfrm>
            <a:off x="1064833" y="5644718"/>
            <a:ext cx="6354625" cy="369332"/>
          </a:xfrm>
          <a:prstGeom prst="rect">
            <a:avLst/>
          </a:prstGeom>
          <a:noFill/>
        </p:spPr>
        <p:txBody>
          <a:bodyPr wrap="none" rtlCol="0">
            <a:spAutoFit/>
          </a:bodyPr>
          <a:lstStyle/>
          <a:p>
            <a:r>
              <a:rPr kumimoji="1" lang="en-US" altLang="zh-CN" dirty="0"/>
              <a:t>Spring</a:t>
            </a:r>
            <a:r>
              <a:rPr kumimoji="1" lang="zh-CN" altLang="en-US" dirty="0"/>
              <a:t>也开始发力</a:t>
            </a:r>
            <a:r>
              <a:rPr kumimoji="1" lang="en-US" altLang="zh-CN" dirty="0"/>
              <a:t>,Spring-native</a:t>
            </a:r>
            <a:r>
              <a:rPr kumimoji="1" lang="zh-CN" altLang="en-US" dirty="0"/>
              <a:t> </a:t>
            </a:r>
            <a:r>
              <a:rPr lang="en" altLang="zh-CN" dirty="0">
                <a:hlinkClick r:id="rId5"/>
              </a:rPr>
              <a:t>Spring Native documentation</a:t>
            </a:r>
            <a:endParaRPr kumimoji="1" lang="zh-CN" altLang="en-US" dirty="0"/>
          </a:p>
        </p:txBody>
      </p:sp>
      <p:sp>
        <p:nvSpPr>
          <p:cNvPr id="12" name="标题 1">
            <a:extLst>
              <a:ext uri="{FF2B5EF4-FFF2-40B4-BE49-F238E27FC236}">
                <a16:creationId xmlns:a16="http://schemas.microsoft.com/office/drawing/2014/main" id="{76493227-7C12-FC41-BBA6-6DFF91A2A025}"/>
              </a:ext>
            </a:extLst>
          </p:cNvPr>
          <p:cNvSpPr>
            <a:spLocks noGrp="1"/>
          </p:cNvSpPr>
          <p:nvPr>
            <p:ph type="title"/>
          </p:nvPr>
        </p:nvSpPr>
        <p:spPr>
          <a:xfrm>
            <a:off x="599478" y="412763"/>
            <a:ext cx="10439400" cy="663925"/>
          </a:xfrm>
        </p:spPr>
        <p:txBody>
          <a:bodyPr>
            <a:normAutofit/>
          </a:bodyPr>
          <a:lstStyle/>
          <a:p>
            <a:r>
              <a:rPr kumimoji="1" lang="zh-CN" altLang="en-US" sz="2400" dirty="0"/>
              <a:t>落地使用</a:t>
            </a:r>
          </a:p>
        </p:txBody>
      </p:sp>
    </p:spTree>
    <p:extLst>
      <p:ext uri="{BB962C8B-B14F-4D97-AF65-F5344CB8AC3E}">
        <p14:creationId xmlns:p14="http://schemas.microsoft.com/office/powerpoint/2010/main" val="292913724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4786</TotalTime>
  <Words>3983</Words>
  <Application>Microsoft Macintosh PowerPoint</Application>
  <PresentationFormat>宽屏</PresentationFormat>
  <Paragraphs>415</Paragraphs>
  <Slides>26</Slides>
  <Notes>22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26</vt:i4>
      </vt:variant>
    </vt:vector>
  </HeadingPairs>
  <TitlesOfParts>
    <vt:vector size="34" baseType="lpstr">
      <vt:lpstr>-apple-system</vt:lpstr>
      <vt:lpstr>等线</vt:lpstr>
      <vt:lpstr>等线 Light</vt:lpstr>
      <vt:lpstr>doublevregular</vt:lpstr>
      <vt:lpstr>Arial</vt:lpstr>
      <vt:lpstr>Helvetica Neue</vt:lpstr>
      <vt:lpstr>Open Sans</vt:lpstr>
      <vt:lpstr>Office 主题​​</vt:lpstr>
      <vt:lpstr> Quarkus技术分享</vt:lpstr>
      <vt:lpstr>PowerPoint 演示文稿</vt:lpstr>
      <vt:lpstr>Quarkus</vt:lpstr>
      <vt:lpstr>GraalVM </vt:lpstr>
      <vt:lpstr>java编译技术演进</vt:lpstr>
      <vt:lpstr>PowerPoint 演示文稿</vt:lpstr>
      <vt:lpstr>SubstrateVM简介</vt:lpstr>
      <vt:lpstr>SubstrateVM详情</vt:lpstr>
      <vt:lpstr>落地使用</vt:lpstr>
      <vt:lpstr>Quarkus拆箱</vt:lpstr>
      <vt:lpstr>环境&amp;生态</vt:lpstr>
      <vt:lpstr>Quarkus构建工程</vt:lpstr>
      <vt:lpstr>类比其他体系</vt:lpstr>
      <vt:lpstr>Quarkus CDI </vt:lpstr>
      <vt:lpstr>PowerPoint 演示文稿</vt:lpstr>
      <vt:lpstr>PowerPoint 演示文稿</vt:lpstr>
      <vt:lpstr>PowerPoint 演示文稿</vt:lpstr>
      <vt:lpstr>PowerPoint 演示文稿</vt:lpstr>
      <vt:lpstr>Maven配置</vt:lpstr>
      <vt:lpstr>PowerPoint 演示文稿</vt:lpstr>
      <vt:lpstr>PowerPoint 演示文稿</vt:lpstr>
      <vt:lpstr>PowerPoint 演示文稿</vt:lpstr>
      <vt:lpstr>项目结构</vt:lpstr>
      <vt:lpstr>Build&amp;Docker</vt:lpstr>
      <vt:lpstr>镜像结果</vt:lpstr>
      <vt:lpstr>总结</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Quartus技术分享</dc:title>
  <dc:creator>Microsoft Office User</dc:creator>
  <cp:lastModifiedBy>Microsoft Office User</cp:lastModifiedBy>
  <cp:revision>120</cp:revision>
  <dcterms:created xsi:type="dcterms:W3CDTF">2021-07-14T06:56:49Z</dcterms:created>
  <dcterms:modified xsi:type="dcterms:W3CDTF">2021-08-13T05:36:42Z</dcterms:modified>
</cp:coreProperties>
</file>

<file path=docProps/thumbnail.jpeg>
</file>